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37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324" r:id="rId24"/>
    <p:sldId id="275" r:id="rId25"/>
    <p:sldId id="325" r:id="rId26"/>
    <p:sldId id="326" r:id="rId27"/>
    <p:sldId id="276" r:id="rId28"/>
    <p:sldId id="327" r:id="rId29"/>
    <p:sldId id="328" r:id="rId30"/>
    <p:sldId id="277" r:id="rId31"/>
    <p:sldId id="329" r:id="rId32"/>
    <p:sldId id="278" r:id="rId33"/>
    <p:sldId id="330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3" r:id="rId48"/>
    <p:sldId id="331" r:id="rId49"/>
    <p:sldId id="294" r:id="rId50"/>
    <p:sldId id="295" r:id="rId51"/>
    <p:sldId id="296" r:id="rId52"/>
    <p:sldId id="297" r:id="rId53"/>
    <p:sldId id="298" r:id="rId54"/>
    <p:sldId id="332" r:id="rId55"/>
    <p:sldId id="299" r:id="rId56"/>
    <p:sldId id="300" r:id="rId57"/>
    <p:sldId id="301" r:id="rId58"/>
    <p:sldId id="302" r:id="rId59"/>
    <p:sldId id="333" r:id="rId60"/>
    <p:sldId id="334" r:id="rId61"/>
    <p:sldId id="303" r:id="rId62"/>
    <p:sldId id="304" r:id="rId63"/>
    <p:sldId id="305" r:id="rId64"/>
    <p:sldId id="306" r:id="rId65"/>
    <p:sldId id="307" r:id="rId66"/>
    <p:sldId id="308" r:id="rId67"/>
    <p:sldId id="309" r:id="rId68"/>
    <p:sldId id="310" r:id="rId69"/>
    <p:sldId id="335" r:id="rId70"/>
    <p:sldId id="336" r:id="rId71"/>
    <p:sldId id="312" r:id="rId72"/>
    <p:sldId id="313" r:id="rId73"/>
    <p:sldId id="314" r:id="rId74"/>
    <p:sldId id="315" r:id="rId75"/>
    <p:sldId id="316" r:id="rId76"/>
    <p:sldId id="317" r:id="rId77"/>
    <p:sldId id="318" r:id="rId78"/>
    <p:sldId id="319" r:id="rId79"/>
    <p:sldId id="320" r:id="rId80"/>
    <p:sldId id="321" r:id="rId81"/>
    <p:sldId id="322" r:id="rId8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4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中册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0d55a6000911284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选择性必修中册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slide" Target="slide33.xml"/><Relationship Id="rId2" Type="http://schemas.openxmlformats.org/officeDocument/2006/relationships/image" Target="../media/image11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1453ee1?pid=35dd7755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6_BD#7ef7eab81?pid=f71453ee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1240409"/>
            <a:ext cx="8147304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6_BD#7ef7eab81?pid=f71453ee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4707509"/>
            <a:ext cx="734263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9893808" cy="474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9985248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0275" y="467995"/>
            <a:ext cx="6692900" cy="54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6_BD#7ef7eab81?pid=f71453ee1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477" y="5779267"/>
            <a:ext cx="9217152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534" y="466344"/>
            <a:ext cx="9264628" cy="562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012680" cy="505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468000"/>
            <a:ext cx="6912864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168" y="468000"/>
            <a:ext cx="9500616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ef7eab81?pid=f71453ee1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904" y="468000"/>
            <a:ext cx="6867144" cy="55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e880949?pid=f71453ee1&amp;color=0,0,0&amp;vtp=1&amp;bt=1&amp;bbb=1"/>
          <p:cNvSpPr/>
          <p:nvPr/>
        </p:nvSpPr>
        <p:spPr>
          <a:xfrm>
            <a:off x="612648" y="46634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7_BD.1_1#bb77dff42?pid=50e880949&amp;color=0,0,0&amp;vtp=1&amp;bb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席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7_AN.2_1#bb77dff42.blank?pid=50e880949&amp;color=0,0,0&amp;vpa=1&amp;vtp=1&amp;bbb=1"/>
          <p:cNvSpPr/>
          <p:nvPr/>
        </p:nvSpPr>
        <p:spPr>
          <a:xfrm>
            <a:off x="1689767" y="17475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险固的地势</a:t>
            </a:r>
            <a:endParaRPr lang="en-US" altLang="zh-CN" sz="2800" dirty="0"/>
          </a:p>
        </p:txBody>
      </p:sp>
      <p:sp>
        <p:nvSpPr>
          <p:cNvPr id="5" name="QB_7_AN.3_1#bb77dff42.blank?pid=50e880949&amp;color=0,0,0&amp;vpa=2&amp;vtp=1&amp;bbb=1"/>
          <p:cNvSpPr/>
          <p:nvPr/>
        </p:nvSpPr>
        <p:spPr>
          <a:xfrm>
            <a:off x="1867567" y="2395299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牢固地</a:t>
            </a:r>
            <a:endParaRPr lang="en-US" altLang="zh-CN" sz="2800" dirty="0"/>
          </a:p>
        </p:txBody>
      </p:sp>
      <p:sp>
        <p:nvSpPr>
          <p:cNvPr id="6" name="QB_7_AN.4_1#bb77dff42.blank?pid=50e880949&amp;color=0,0,0&amp;vpa=3&amp;vtp=1&amp;bbb=1"/>
          <p:cNvSpPr/>
          <p:nvPr/>
        </p:nvSpPr>
        <p:spPr>
          <a:xfrm>
            <a:off x="1689767" y="3042999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暗中探伺</a:t>
            </a:r>
            <a:endParaRPr lang="en-US" altLang="zh-CN" sz="2800" dirty="0"/>
          </a:p>
        </p:txBody>
      </p:sp>
      <p:sp>
        <p:nvSpPr>
          <p:cNvPr id="7" name="QB_7_AN.5_1#bb77dff42.blank?pid=50e880949&amp;color=0,0,0&amp;vpa=4&amp;vtp=1&amp;bbb=1"/>
          <p:cNvSpPr/>
          <p:nvPr/>
        </p:nvSpPr>
        <p:spPr>
          <a:xfrm>
            <a:off x="1689767" y="36906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像席子一样</a:t>
            </a:r>
            <a:endParaRPr lang="en-US" altLang="zh-CN" sz="2800" dirty="0"/>
          </a:p>
        </p:txBody>
      </p:sp>
      <p:sp>
        <p:nvSpPr>
          <p:cNvPr id="8" name="QB_7_AN.6_1#bb77dff42.blank?pid=50e880949&amp;color=0,0,0&amp;vpa=5&amp;vtp=1&amp;bbb=1"/>
          <p:cNvSpPr/>
          <p:nvPr/>
        </p:nvSpPr>
        <p:spPr>
          <a:xfrm>
            <a:off x="1867567" y="43383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像口袋一样</a:t>
            </a:r>
            <a:endParaRPr lang="en-US" altLang="zh-CN" sz="2800" dirty="0"/>
          </a:p>
        </p:txBody>
      </p:sp>
      <p:sp>
        <p:nvSpPr>
          <p:cNvPr id="9" name="QB_7_AN.7_1#bb77dff42.blank?pid=50e880949&amp;color=0,0,0&amp;vpa=6&amp;vtp=1&amp;bbb=1"/>
          <p:cNvSpPr/>
          <p:nvPr/>
        </p:nvSpPr>
        <p:spPr>
          <a:xfrm>
            <a:off x="1689767" y="49860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39adbaf49?pid=cf4dfdf5e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0" y="554868"/>
            <a:ext cx="5486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#39adbaf49?pid=cf4dfdf5e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</a:t>
            </a: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1.积累并掌握文言基础知识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尤其是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名词作状语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的用法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.厘清文章思路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对比论证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方法和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铺排渲染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的语言艺术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.领会文章表达的残暴逸豫与国家存亡的必然之理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培养自身的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爱国主</a:t>
            </a:r>
            <a:endParaRPr lang="en-US" altLang="zh-CN" sz="280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义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思考做人和做事的道理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_1#bb77dff42?pid=50e880949&amp;color=0,0,0&amp;vtp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拱手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_1#bb77dff42.blank?pid=50e880949&amp;color=0,0,0&amp;vpa=7&amp;vtp=1&amp;bbb=1"/>
          <p:cNvSpPr/>
          <p:nvPr/>
        </p:nvSpPr>
        <p:spPr>
          <a:xfrm>
            <a:off x="1689767" y="4375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致力，专力从事</a:t>
            </a:r>
            <a:endParaRPr lang="en-US" altLang="zh-CN" sz="2800" dirty="0"/>
          </a:p>
        </p:txBody>
      </p:sp>
      <p:sp>
        <p:nvSpPr>
          <p:cNvPr id="4" name="QB_7_AN.9_1#bb77dff42.blank?pid=50e880949&amp;color=0,0,0&amp;vpa=8&amp;vtp=1&amp;bbb=1"/>
          <p:cNvSpPr/>
          <p:nvPr/>
        </p:nvSpPr>
        <p:spPr>
          <a:xfrm>
            <a:off x="1689767" y="10852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器具</a:t>
            </a:r>
            <a:endParaRPr lang="en-US" altLang="zh-CN" sz="2800" dirty="0"/>
          </a:p>
        </p:txBody>
      </p:sp>
      <p:sp>
        <p:nvSpPr>
          <p:cNvPr id="5" name="QB_7_AN.10_1#bb77dff42.blank?pid=50e880949&amp;color=0,0,0&amp;vpa=9&amp;vtp=1&amp;bbb=1"/>
          <p:cNvSpPr/>
          <p:nvPr/>
        </p:nvSpPr>
        <p:spPr>
          <a:xfrm>
            <a:off x="2223167" y="1732920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两手合抱，形容毫不费力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92f2a084e?pid=50e880949&amp;color=0,0,0&amp;vtp=1&amp;bt=1&amp;bbb=1"/>
          <p:cNvSpPr/>
          <p:nvPr/>
        </p:nvSpPr>
        <p:spPr>
          <a:xfrm>
            <a:off x="612648" y="466345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膏腴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12_1#92f2a084e.blank?pid=50e880949&amp;color=0,0,0&amp;vpa=10&amp;vtp=1&amp;bbb=1"/>
          <p:cNvSpPr/>
          <p:nvPr/>
        </p:nvSpPr>
        <p:spPr>
          <a:xfrm>
            <a:off x="1867567" y="107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已经</a:t>
            </a:r>
            <a:endParaRPr lang="en-US" altLang="zh-CN" sz="2800" dirty="0"/>
          </a:p>
        </p:txBody>
      </p:sp>
      <p:sp>
        <p:nvSpPr>
          <p:cNvPr id="4" name="QB_7_AN.13_1#92f2a084e.blank?pid=50e880949&amp;color=0,0,0&amp;vpa=11&amp;vtp=1&amp;bbb=1"/>
          <p:cNvSpPr/>
          <p:nvPr/>
        </p:nvSpPr>
        <p:spPr>
          <a:xfrm>
            <a:off x="1689767" y="1710246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去世，死</a:t>
            </a:r>
            <a:endParaRPr lang="en-US" altLang="zh-CN" sz="2800" dirty="0"/>
          </a:p>
        </p:txBody>
      </p:sp>
      <p:sp>
        <p:nvSpPr>
          <p:cNvPr id="5" name="QB_7_AN.14_1#92f2a084e.blank?pid=50e880949&amp;color=0,0,0&amp;vpa=12&amp;vtp=1&amp;bbb=1"/>
          <p:cNvSpPr/>
          <p:nvPr/>
        </p:nvSpPr>
        <p:spPr>
          <a:xfrm>
            <a:off x="1867567" y="234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继承</a:t>
            </a:r>
            <a:endParaRPr lang="en-US" altLang="zh-CN" sz="2800" dirty="0"/>
          </a:p>
        </p:txBody>
      </p:sp>
      <p:sp>
        <p:nvSpPr>
          <p:cNvPr id="6" name="QB_7_AN.15_1#92f2a084e.blank?pid=50e880949&amp;color=0,0,0&amp;vpa=13&amp;vtp=1&amp;bbb=1"/>
          <p:cNvSpPr/>
          <p:nvPr/>
        </p:nvSpPr>
        <p:spPr>
          <a:xfrm>
            <a:off x="1867567" y="298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沿袭</a:t>
            </a:r>
            <a:endParaRPr lang="en-US" altLang="zh-CN" sz="2800" dirty="0"/>
          </a:p>
        </p:txBody>
      </p:sp>
      <p:sp>
        <p:nvSpPr>
          <p:cNvPr id="7" name="QB_7_AN.16_1#92f2a084e.blank?pid=50e880949&amp;color=0,0,0&amp;vpa=14&amp;vtp=1&amp;bbb=1"/>
          <p:cNvSpPr/>
          <p:nvPr/>
        </p:nvSpPr>
        <p:spPr>
          <a:xfrm>
            <a:off x="1689767" y="3615247"/>
            <a:ext cx="45450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遗留，剩下，此处指前代的</a:t>
            </a:r>
            <a:endParaRPr lang="en-US" altLang="zh-CN" sz="2800" dirty="0"/>
          </a:p>
        </p:txBody>
      </p:sp>
      <p:sp>
        <p:nvSpPr>
          <p:cNvPr id="8" name="QB_7_AN.17_1#92f2a084e.blank?pid=50e880949&amp;color=0,0,0&amp;vpa=15&amp;vtp=1&amp;bbb=1"/>
          <p:cNvSpPr/>
          <p:nvPr/>
        </p:nvSpPr>
        <p:spPr>
          <a:xfrm>
            <a:off x="1689767" y="425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攻取</a:t>
            </a:r>
            <a:endParaRPr lang="en-US" altLang="zh-CN" sz="2800" dirty="0"/>
          </a:p>
        </p:txBody>
      </p:sp>
      <p:sp>
        <p:nvSpPr>
          <p:cNvPr id="9" name="QB_7_AN.18_1#92f2a084e.blank?pid=50e880949&amp;color=0,0,0&amp;vpa=16&amp;vtp=1&amp;bbb=1"/>
          <p:cNvSpPr/>
          <p:nvPr/>
        </p:nvSpPr>
        <p:spPr>
          <a:xfrm>
            <a:off x="2045367" y="488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肥沃</a:t>
            </a:r>
            <a:endParaRPr lang="en-US" altLang="zh-CN" sz="2800" dirty="0"/>
          </a:p>
        </p:txBody>
      </p:sp>
      <p:sp>
        <p:nvSpPr>
          <p:cNvPr id="10" name="QB_7_AN.19_1#92f2a084e.blank?pid=50e880949&amp;color=0,0,0&amp;vpa=17&amp;vtp=1&amp;bbb=1"/>
          <p:cNvSpPr/>
          <p:nvPr/>
        </p:nvSpPr>
        <p:spPr>
          <a:xfrm>
            <a:off x="1689767" y="552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吝惜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92f2a084e?pid=50e880949&amp;color=0,0,0&amp;vtp=1&amp;bt=1&amp;bbb=1"/>
          <p:cNvSpPr/>
          <p:nvPr/>
        </p:nvSpPr>
        <p:spPr>
          <a:xfrm>
            <a:off x="612648" y="468001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相与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离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20_1#92f2a084e.blank?pid=50e880949&amp;color=0,0,0&amp;vpa=18&amp;vtp=1&amp;bbb=1"/>
          <p:cNvSpPr/>
          <p:nvPr/>
        </p:nvSpPr>
        <p:spPr>
          <a:xfrm>
            <a:off x="1689767" y="441902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招致，招引</a:t>
            </a:r>
            <a:endParaRPr lang="en-US" altLang="zh-CN" sz="2800" dirty="0"/>
          </a:p>
        </p:txBody>
      </p:sp>
      <p:sp>
        <p:nvSpPr>
          <p:cNvPr id="4" name="QB_7_AN.21_1#92f2a084e.blank?pid=50e880949&amp;color=0,0,0&amp;vpa=19&amp;vtp=1&amp;bbb=1"/>
          <p:cNvSpPr/>
          <p:nvPr/>
        </p:nvSpPr>
        <p:spPr>
          <a:xfrm>
            <a:off x="2045367" y="1076903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互相援助</a:t>
            </a:r>
            <a:endParaRPr lang="en-US" altLang="zh-CN" sz="2800" dirty="0"/>
          </a:p>
        </p:txBody>
      </p:sp>
      <p:sp>
        <p:nvSpPr>
          <p:cNvPr id="5" name="QB_7_AN.22_1#92f2a084e.blank?pid=50e880949&amp;color=0,0,0&amp;vpa=20&amp;vtp=1"/>
          <p:cNvSpPr/>
          <p:nvPr/>
        </p:nvSpPr>
        <p:spPr>
          <a:xfrm>
            <a:off x="1761204" y="1711902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</a:t>
            </a:r>
            <a:endParaRPr lang="en-US" altLang="zh-CN" sz="2800" dirty="0"/>
          </a:p>
        </p:txBody>
      </p:sp>
      <p:sp>
        <p:nvSpPr>
          <p:cNvPr id="6" name="QB_7_AN.23_1#92f2a084e.blank?pid=50e880949&amp;color=0,0,0&amp;vpa=21&amp;vtp=1&amp;bbb=1"/>
          <p:cNvSpPr/>
          <p:nvPr/>
        </p:nvSpPr>
        <p:spPr>
          <a:xfrm>
            <a:off x="1761204" y="2346903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离散</a:t>
            </a:r>
            <a:endParaRPr lang="en-US" altLang="zh-CN" sz="2800" dirty="0"/>
          </a:p>
        </p:txBody>
      </p:sp>
      <p:sp>
        <p:nvSpPr>
          <p:cNvPr id="7" name="QB_7_AN.24_1#92f2a084e.blank?pid=50e880949&amp;color=0,0,0&amp;vpa=22&amp;vtp=1&amp;bbb=1"/>
          <p:cNvSpPr/>
          <p:nvPr/>
        </p:nvSpPr>
        <p:spPr>
          <a:xfrm>
            <a:off x="1939004" y="2981902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这一类人</a:t>
            </a:r>
            <a:endParaRPr lang="en-US" altLang="zh-CN" sz="2800" dirty="0"/>
          </a:p>
        </p:txBody>
      </p:sp>
      <p:sp>
        <p:nvSpPr>
          <p:cNvPr id="8" name="QB_7_AN.25_1#92f2a084e.blank?pid=50e880949&amp;color=0,0,0&amp;vpa=23&amp;vtp=1&amp;bbb=1"/>
          <p:cNvSpPr/>
          <p:nvPr/>
        </p:nvSpPr>
        <p:spPr>
          <a:xfrm>
            <a:off x="1939004" y="3616903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这一类人</a:t>
            </a:r>
            <a:endParaRPr lang="en-US" altLang="zh-CN" sz="2800" dirty="0"/>
          </a:p>
        </p:txBody>
      </p:sp>
      <p:sp>
        <p:nvSpPr>
          <p:cNvPr id="9" name="QB_7_AN.26_1#92f2a084e.blank?pid=50e880949&amp;color=0,0,0&amp;vpa=24&amp;vtp=1&amp;bbb=1"/>
          <p:cNvSpPr/>
          <p:nvPr/>
        </p:nvSpPr>
        <p:spPr>
          <a:xfrm>
            <a:off x="1761204" y="4251902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这一类人</a:t>
            </a:r>
            <a:endParaRPr lang="en-US" altLang="zh-CN" sz="2800" dirty="0"/>
          </a:p>
        </p:txBody>
      </p:sp>
      <p:sp>
        <p:nvSpPr>
          <p:cNvPr id="10" name="QB_7_AN.27_1#92f2a084e.blank?pid=50e880949&amp;color=0,0,0&amp;vpa=25&amp;vtp=1&amp;bbb=1"/>
          <p:cNvSpPr/>
          <p:nvPr/>
        </p:nvSpPr>
        <p:spPr>
          <a:xfrm>
            <a:off x="1761204" y="4886903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统领、统率</a:t>
            </a:r>
            <a:endParaRPr lang="en-US" altLang="zh-CN" sz="2800" dirty="0"/>
          </a:p>
        </p:txBody>
      </p:sp>
      <p:sp>
        <p:nvSpPr>
          <p:cNvPr id="11" name="QB_7_AN.28_1#92f2a084e.blank?pid=50e880949&amp;color=0,0,0&amp;vpa=26&amp;vtp=1&amp;bbb=1"/>
          <p:cNvSpPr/>
          <p:nvPr/>
        </p:nvSpPr>
        <p:spPr>
          <a:xfrm>
            <a:off x="1761204" y="5521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92f2a084e?pid=50e880949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叩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逡巡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镞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9_1#92f2a084e.blank?pid=50e880949&amp;color=0,0,0&amp;vpa=27&amp;vtp=1&amp;bbb=1"/>
          <p:cNvSpPr/>
          <p:nvPr/>
        </p:nvSpPr>
        <p:spPr>
          <a:xfrm>
            <a:off x="1761204" y="442409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攻打</a:t>
            </a:r>
            <a:endParaRPr lang="en-US" altLang="zh-CN" sz="2800" dirty="0"/>
          </a:p>
        </p:txBody>
      </p:sp>
      <p:sp>
        <p:nvSpPr>
          <p:cNvPr id="4" name="QB_7_AN.30_1#92f2a084e.blank?pid=50e880949&amp;color=0,0,0&amp;vpa=28&amp;vtp=1&amp;bbb=1"/>
          <p:cNvSpPr/>
          <p:nvPr/>
        </p:nvSpPr>
        <p:spPr>
          <a:xfrm>
            <a:off x="1761204" y="1013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迎击</a:t>
            </a:r>
            <a:endParaRPr lang="en-US" altLang="zh-CN" sz="2800" dirty="0"/>
          </a:p>
        </p:txBody>
      </p:sp>
      <p:sp>
        <p:nvSpPr>
          <p:cNvPr id="5" name="QB_7_AN.31_1#92f2a084e.blank?pid=50e880949&amp;color=0,0,0&amp;vpa=29&amp;vtp=1&amp;bbb=1"/>
          <p:cNvSpPr/>
          <p:nvPr/>
        </p:nvSpPr>
        <p:spPr>
          <a:xfrm>
            <a:off x="2116804" y="1585409"/>
            <a:ext cx="41878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有所顾虑而徘徊不敢前进</a:t>
            </a:r>
            <a:endParaRPr lang="en-US" altLang="zh-CN" sz="2800" dirty="0"/>
          </a:p>
        </p:txBody>
      </p:sp>
      <p:sp>
        <p:nvSpPr>
          <p:cNvPr id="6" name="QB_7_AN.32_1#92f2a084e.blank?pid=50e880949&amp;color=0,0,0&amp;vpa=30&amp;vtp=1&amp;bbb=1"/>
          <p:cNvSpPr/>
          <p:nvPr/>
        </p:nvSpPr>
        <p:spPr>
          <a:xfrm>
            <a:off x="1689767" y="2156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丢失</a:t>
            </a:r>
            <a:endParaRPr lang="en-US" altLang="zh-CN" sz="2800" dirty="0"/>
          </a:p>
        </p:txBody>
      </p:sp>
      <p:sp>
        <p:nvSpPr>
          <p:cNvPr id="7" name="QB_7_AN.33_1#92f2a084e.blank?pid=50e880949&amp;color=0,0,0&amp;vpa=31&amp;vtp=1&amp;bbb=1"/>
          <p:cNvSpPr/>
          <p:nvPr/>
        </p:nvSpPr>
        <p:spPr>
          <a:xfrm>
            <a:off x="1689767" y="2728409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丢失</a:t>
            </a:r>
            <a:endParaRPr lang="en-US" altLang="zh-CN" sz="2800" dirty="0"/>
          </a:p>
        </p:txBody>
      </p:sp>
      <p:sp>
        <p:nvSpPr>
          <p:cNvPr id="8" name="QB_7_AN.34_1#92f2a084e.blank?pid=50e880949&amp;color=0,0,0&amp;vpa=32&amp;vtp=1&amp;bbb=1"/>
          <p:cNvSpPr/>
          <p:nvPr/>
        </p:nvSpPr>
        <p:spPr>
          <a:xfrm>
            <a:off x="1689767" y="3299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箭头</a:t>
            </a:r>
            <a:endParaRPr lang="en-US" altLang="zh-CN" sz="2800" dirty="0"/>
          </a:p>
        </p:txBody>
      </p:sp>
      <p:sp>
        <p:nvSpPr>
          <p:cNvPr id="9" name="QB_7_AN.35_1#92f2a084e.blank?pid=50e880949&amp;color=0,0,0&amp;vpa=33&amp;vtp=1&amp;bbb=1"/>
          <p:cNvSpPr/>
          <p:nvPr/>
        </p:nvSpPr>
        <p:spPr>
          <a:xfrm>
            <a:off x="1867567" y="3871409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损耗</a:t>
            </a:r>
            <a:endParaRPr lang="en-US" altLang="zh-CN" sz="2800" dirty="0"/>
          </a:p>
        </p:txBody>
      </p:sp>
      <p:sp>
        <p:nvSpPr>
          <p:cNvPr id="10" name="QB_7_AN.36_1#92f2a084e.blank?pid=50e880949&amp;color=0,0,0&amp;vpa=34&amp;vtp=1&amp;bbb=1"/>
          <p:cNvSpPr/>
          <p:nvPr/>
        </p:nvSpPr>
        <p:spPr>
          <a:xfrm>
            <a:off x="1867567" y="4442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弱点</a:t>
            </a:r>
            <a:endParaRPr lang="en-US" altLang="zh-CN" sz="2800" dirty="0"/>
          </a:p>
        </p:txBody>
      </p:sp>
      <p:sp>
        <p:nvSpPr>
          <p:cNvPr id="11" name="QB_7_AN.37_1#92f2a084e.blank?pid=50e880949&amp;color=0,0,0&amp;vpa=35&amp;vtp=1&amp;bbb=1"/>
          <p:cNvSpPr/>
          <p:nvPr/>
        </p:nvSpPr>
        <p:spPr>
          <a:xfrm>
            <a:off x="1689767" y="5014409"/>
            <a:ext cx="41878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败逃，这里指败逃的军队</a:t>
            </a:r>
            <a:endParaRPr lang="en-US" altLang="zh-CN" sz="2800" dirty="0"/>
          </a:p>
        </p:txBody>
      </p:sp>
      <p:sp>
        <p:nvSpPr>
          <p:cNvPr id="12" name="QB_7_AN.38_1#92f2a084e.blank?pid=50e880949&amp;color=0,0,0&amp;vpa=36&amp;vtp=1&amp;bbb=1"/>
          <p:cNvSpPr/>
          <p:nvPr/>
        </p:nvSpPr>
        <p:spPr>
          <a:xfrm>
            <a:off x="1867567" y="5585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1#d53578369?pid=50e880949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烈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策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40_1#d53578369.blank?pid=50e880949&amp;color=0,0,0&amp;vpa=37&amp;vtp=1&amp;bbb=1"/>
          <p:cNvSpPr/>
          <p:nvPr/>
        </p:nvSpPr>
        <p:spPr>
          <a:xfrm>
            <a:off x="18675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振兴</a:t>
            </a:r>
            <a:endParaRPr lang="en-US" altLang="zh-CN" sz="2800" dirty="0"/>
          </a:p>
        </p:txBody>
      </p:sp>
      <p:sp>
        <p:nvSpPr>
          <p:cNvPr id="4" name="QB_7_AN.41_1#d53578369.blank?pid=50e880949&amp;color=0,0,0&amp;vpa=38&amp;vtp=1&amp;bbb=1"/>
          <p:cNvSpPr/>
          <p:nvPr/>
        </p:nvSpPr>
        <p:spPr>
          <a:xfrm>
            <a:off x="16897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功业</a:t>
            </a:r>
            <a:endParaRPr lang="en-US" altLang="zh-CN" sz="2800" dirty="0"/>
          </a:p>
        </p:txBody>
      </p:sp>
      <p:sp>
        <p:nvSpPr>
          <p:cNvPr id="5" name="QB_7_AN.42_1#d53578369.blank?pid=50e880949&amp;color=0,0,0&amp;vpa=39&amp;vtp=1&amp;bbb=1"/>
          <p:cNvSpPr/>
          <p:nvPr/>
        </p:nvSpPr>
        <p:spPr>
          <a:xfrm>
            <a:off x="18675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举起</a:t>
            </a:r>
            <a:endParaRPr lang="en-US" altLang="zh-CN" sz="2800" dirty="0"/>
          </a:p>
        </p:txBody>
      </p:sp>
      <p:sp>
        <p:nvSpPr>
          <p:cNvPr id="6" name="QB_7_AN.43_1#d53578369.blank?pid=50e880949&amp;color=0,0,0&amp;vpa=40&amp;vtp=1&amp;bbb=1"/>
          <p:cNvSpPr/>
          <p:nvPr/>
        </p:nvSpPr>
        <p:spPr>
          <a:xfrm>
            <a:off x="1689767" y="30266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马鞭子</a:t>
            </a:r>
            <a:endParaRPr lang="en-US" altLang="zh-CN" sz="2800" dirty="0"/>
          </a:p>
        </p:txBody>
      </p:sp>
      <p:sp>
        <p:nvSpPr>
          <p:cNvPr id="7" name="QB_7_AN.44_1#d53578369.blank?pid=50e880949&amp;color=0,0,0&amp;vpa=41&amp;vtp=1&amp;bbb=1"/>
          <p:cNvSpPr/>
          <p:nvPr/>
        </p:nvSpPr>
        <p:spPr>
          <a:xfrm>
            <a:off x="1689767" y="36743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驾驭、统治</a:t>
            </a:r>
            <a:endParaRPr lang="en-US" altLang="zh-CN" sz="2800" dirty="0"/>
          </a:p>
        </p:txBody>
      </p:sp>
      <p:sp>
        <p:nvSpPr>
          <p:cNvPr id="8" name="QB_7_AN.45_1#d53578369.blank?pid=50e880949&amp;color=0,0,0&amp;vpa=42&amp;vtp=1&amp;bbb=1"/>
          <p:cNvSpPr/>
          <p:nvPr/>
        </p:nvSpPr>
        <p:spPr>
          <a:xfrm>
            <a:off x="1689767" y="43220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灭亡</a:t>
            </a:r>
            <a:endParaRPr lang="en-US" altLang="zh-CN" sz="2800" dirty="0"/>
          </a:p>
        </p:txBody>
      </p:sp>
      <p:sp>
        <p:nvSpPr>
          <p:cNvPr id="9" name="QB_7_AN.46_1#d53578369.blank?pid=50e880949&amp;color=0,0,0&amp;vpa=43&amp;vtp=1&amp;bbb=1"/>
          <p:cNvSpPr/>
          <p:nvPr/>
        </p:nvSpPr>
        <p:spPr>
          <a:xfrm>
            <a:off x="1689767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1#d53578369?pid=50e880949&amp;color=0,0,0&amp;vtp=1&amp;bt=1&amp;bbb=1"/>
          <p:cNvSpPr/>
          <p:nvPr/>
        </p:nvSpPr>
        <p:spPr>
          <a:xfrm>
            <a:off x="612648" y="468001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六合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鞭笞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怨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47_1#d53578369.blank?pid=50e880949&amp;color=0,0,0&amp;vpa=44&amp;vtp=1&amp;bbb=1"/>
          <p:cNvSpPr/>
          <p:nvPr/>
        </p:nvSpPr>
        <p:spPr>
          <a:xfrm>
            <a:off x="1689767" y="4375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控制</a:t>
            </a:r>
            <a:endParaRPr lang="en-US" altLang="zh-CN" sz="2800" dirty="0"/>
          </a:p>
        </p:txBody>
      </p:sp>
      <p:sp>
        <p:nvSpPr>
          <p:cNvPr id="4" name="QB_7_AN.48_1#d53578369.blank?pid=50e880949&amp;color=0,0,0&amp;vpa=45&amp;vtp=1&amp;bbb=1"/>
          <p:cNvSpPr/>
          <p:nvPr/>
        </p:nvSpPr>
        <p:spPr>
          <a:xfrm>
            <a:off x="2045367" y="108522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天地四方</a:t>
            </a:r>
            <a:endParaRPr lang="en-US" altLang="zh-CN" sz="2800" dirty="0"/>
          </a:p>
        </p:txBody>
      </p:sp>
      <p:sp>
        <p:nvSpPr>
          <p:cNvPr id="5" name="QB_7_AN.49_1#d53578369.blank?pid=50e880949&amp;color=0,0,0&amp;vpa=46&amp;vtp=1&amp;bbb=1"/>
          <p:cNvSpPr/>
          <p:nvPr/>
        </p:nvSpPr>
        <p:spPr>
          <a:xfrm>
            <a:off x="2045367" y="17329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奴役</a:t>
            </a:r>
            <a:endParaRPr lang="en-US" altLang="zh-CN" sz="2800" dirty="0"/>
          </a:p>
        </p:txBody>
      </p:sp>
      <p:sp>
        <p:nvSpPr>
          <p:cNvPr id="6" name="QB_7_AN.50_1#d53578369.blank?pid=50e880949&amp;color=0,0,0&amp;vpa=47&amp;vtp=1&amp;bbb=1"/>
          <p:cNvSpPr/>
          <p:nvPr/>
        </p:nvSpPr>
        <p:spPr>
          <a:xfrm>
            <a:off x="1761204" y="23806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交付</a:t>
            </a:r>
            <a:endParaRPr lang="en-US" altLang="zh-CN" sz="2800" dirty="0"/>
          </a:p>
        </p:txBody>
      </p:sp>
      <p:sp>
        <p:nvSpPr>
          <p:cNvPr id="7" name="QB_7_AN.51_1#d53578369.blank?pid=50e880949&amp;color=0,0,0&amp;vpa=48&amp;vtp=1&amp;bbb=1"/>
          <p:cNvSpPr/>
          <p:nvPr/>
        </p:nvSpPr>
        <p:spPr>
          <a:xfrm>
            <a:off x="1761204" y="3028321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使退却</a:t>
            </a:r>
            <a:endParaRPr lang="en-US" altLang="zh-CN" sz="2800" dirty="0"/>
          </a:p>
        </p:txBody>
      </p:sp>
      <p:sp>
        <p:nvSpPr>
          <p:cNvPr id="8" name="QB_7_AN.52_1#d53578369.blank?pid=50e880949&amp;color=0,0,0&amp;vpa=49&amp;vtp=1&amp;bbb=1"/>
          <p:cNvSpPr/>
          <p:nvPr/>
        </p:nvSpPr>
        <p:spPr>
          <a:xfrm>
            <a:off x="1761204" y="36760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仇恨</a:t>
            </a:r>
            <a:endParaRPr lang="en-US" altLang="zh-CN" sz="2800" dirty="0"/>
          </a:p>
        </p:txBody>
      </p:sp>
      <p:sp>
        <p:nvSpPr>
          <p:cNvPr id="9" name="QB_7_AN.53_1#d53578369.blank?pid=50e880949&amp;color=0,0,0&amp;vpa=50&amp;vtp=1&amp;bbb=1"/>
          <p:cNvSpPr/>
          <p:nvPr/>
        </p:nvSpPr>
        <p:spPr>
          <a:xfrm>
            <a:off x="1761204" y="432372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言论，这里指著作</a:t>
            </a:r>
            <a:endParaRPr lang="en-US" altLang="zh-CN" sz="2800" dirty="0"/>
          </a:p>
        </p:txBody>
      </p:sp>
      <p:sp>
        <p:nvSpPr>
          <p:cNvPr id="10" name="QB_7_AN.54_1#d53578369.blank?pid=50e880949&amp;color=0,0,0&amp;vpa=51&amp;vtp=1&amp;bbb=1"/>
          <p:cNvSpPr/>
          <p:nvPr/>
        </p:nvSpPr>
        <p:spPr>
          <a:xfrm>
            <a:off x="1761204" y="497142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1#d53578369?pid=50e880949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黔首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隳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践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㉕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谁何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5_1#d53578369.blank?pid=50e880949&amp;color=0,0,0&amp;vpa=52&amp;vtp=1&amp;bbb=1"/>
          <p:cNvSpPr/>
          <p:nvPr/>
        </p:nvSpPr>
        <p:spPr>
          <a:xfrm>
            <a:off x="2116804" y="442409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百姓</a:t>
            </a:r>
            <a:endParaRPr lang="en-US" altLang="zh-CN" sz="2800" dirty="0"/>
          </a:p>
        </p:txBody>
      </p:sp>
      <p:sp>
        <p:nvSpPr>
          <p:cNvPr id="4" name="QB_7_AN.56_1#d53578369.blank?pid=50e880949&amp;color=0,0,0&amp;vpa=53&amp;vtp=1&amp;bbb=1"/>
          <p:cNvSpPr/>
          <p:nvPr/>
        </p:nvSpPr>
        <p:spPr>
          <a:xfrm>
            <a:off x="1761204" y="1013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毁坏</a:t>
            </a:r>
            <a:endParaRPr lang="en-US" altLang="zh-CN" sz="2800" dirty="0"/>
          </a:p>
        </p:txBody>
      </p:sp>
      <p:sp>
        <p:nvSpPr>
          <p:cNvPr id="5" name="QB_7_AN.57_1#d53578369.blank?pid=50e880949&amp;color=0,0,0&amp;vpa=54&amp;vtp=1&amp;bbb=1"/>
          <p:cNvSpPr/>
          <p:nvPr/>
        </p:nvSpPr>
        <p:spPr>
          <a:xfrm>
            <a:off x="1761204" y="1585409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兵刃</a:t>
            </a:r>
            <a:endParaRPr lang="en-US" altLang="zh-CN" sz="2800" dirty="0"/>
          </a:p>
        </p:txBody>
      </p:sp>
      <p:sp>
        <p:nvSpPr>
          <p:cNvPr id="6" name="QB_7_AN.58_1#d53578369.blank?pid=50e880949&amp;color=0,0,0&amp;vpa=55&amp;vtp=1&amp;bbb=1"/>
          <p:cNvSpPr/>
          <p:nvPr/>
        </p:nvSpPr>
        <p:spPr>
          <a:xfrm>
            <a:off x="1761204" y="2156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箭头</a:t>
            </a:r>
            <a:endParaRPr lang="en-US" altLang="zh-CN" sz="2800" dirty="0"/>
          </a:p>
        </p:txBody>
      </p:sp>
      <p:sp>
        <p:nvSpPr>
          <p:cNvPr id="7" name="QB_7_AN.59_1#d53578369.blank?pid=50e880949&amp;color=0,0,0&amp;vpa=56&amp;vtp=1"/>
          <p:cNvSpPr/>
          <p:nvPr/>
        </p:nvSpPr>
        <p:spPr>
          <a:xfrm>
            <a:off x="1761204" y="2728409"/>
            <a:ext cx="6159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踏</a:t>
            </a:r>
            <a:endParaRPr lang="en-US" altLang="zh-CN" sz="2800" dirty="0"/>
          </a:p>
        </p:txBody>
      </p:sp>
      <p:sp>
        <p:nvSpPr>
          <p:cNvPr id="8" name="QB_7_AN.60_1#d53578369.blank?pid=50e880949&amp;color=0,0,0&amp;vpa=57&amp;vtp=1&amp;bbb=1"/>
          <p:cNvSpPr/>
          <p:nvPr/>
        </p:nvSpPr>
        <p:spPr>
          <a:xfrm>
            <a:off x="1689767" y="3299910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凭借</a:t>
            </a:r>
            <a:endParaRPr lang="en-US" altLang="zh-CN" sz="2800" dirty="0"/>
          </a:p>
        </p:txBody>
      </p:sp>
      <p:sp>
        <p:nvSpPr>
          <p:cNvPr id="9" name="QB_7_AN.61_1#d53578369.blank?pid=50e880949&amp;color=0,0,0&amp;vpa=58&amp;vtp=1&amp;bbb=1"/>
          <p:cNvSpPr/>
          <p:nvPr/>
        </p:nvSpPr>
        <p:spPr>
          <a:xfrm>
            <a:off x="1689767" y="3871409"/>
            <a:ext cx="13303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护城河</a:t>
            </a:r>
            <a:endParaRPr lang="en-US" altLang="zh-CN" sz="2800" dirty="0"/>
          </a:p>
        </p:txBody>
      </p:sp>
      <p:sp>
        <p:nvSpPr>
          <p:cNvPr id="10" name="QB_7_AN.62_1#d53578369.blank?pid=50e880949&amp;color=0,0,0&amp;vpa=59&amp;vtp=1&amp;bbb=1"/>
          <p:cNvSpPr/>
          <p:nvPr/>
        </p:nvSpPr>
        <p:spPr>
          <a:xfrm>
            <a:off x="1867567" y="4442910"/>
            <a:ext cx="13303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可靠的</a:t>
            </a:r>
            <a:endParaRPr lang="en-US" altLang="zh-CN" sz="2800" dirty="0"/>
          </a:p>
        </p:txBody>
      </p:sp>
      <p:sp>
        <p:nvSpPr>
          <p:cNvPr id="11" name="QB_7_AN.63_1#d53578369.blank?pid=50e880949&amp;color=0,0,0&amp;vpa=60&amp;vtp=1&amp;bbb=1"/>
          <p:cNvSpPr/>
          <p:nvPr/>
        </p:nvSpPr>
        <p:spPr>
          <a:xfrm>
            <a:off x="1867567" y="5014409"/>
            <a:ext cx="13303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精锐的</a:t>
            </a:r>
            <a:endParaRPr lang="en-US" altLang="zh-CN" sz="2800" dirty="0"/>
          </a:p>
        </p:txBody>
      </p:sp>
      <p:sp>
        <p:nvSpPr>
          <p:cNvPr id="12" name="QB_7_AN.64_1#d53578369.blank?pid=50e880949&amp;color=0,0,0&amp;vpa=61&amp;vtp=1&amp;bbb=1"/>
          <p:cNvSpPr/>
          <p:nvPr/>
        </p:nvSpPr>
        <p:spPr>
          <a:xfrm>
            <a:off x="1689767" y="5585910"/>
            <a:ext cx="1687513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盘诘查问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bf03e9385?pid=50e880949&amp;color=0,0,0&amp;vtp=1&amp;bt=1&amp;bbb=1"/>
          <p:cNvSpPr/>
          <p:nvPr/>
        </p:nvSpPr>
        <p:spPr>
          <a:xfrm>
            <a:off x="612648" y="466345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第四段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殊俗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牖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绳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枢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氓隶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迁徙之徒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66_1#bf03e9385.blank?pid=50e880949&amp;color=0,0,0&amp;vpa=62&amp;vtp=1&amp;bbb=1"/>
          <p:cNvSpPr/>
          <p:nvPr/>
        </p:nvSpPr>
        <p:spPr>
          <a:xfrm>
            <a:off x="2045367" y="1075247"/>
            <a:ext cx="45450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不同的风俗，指边远的地方</a:t>
            </a:r>
            <a:endParaRPr lang="en-US" altLang="zh-CN" sz="2800" dirty="0"/>
          </a:p>
        </p:txBody>
      </p:sp>
      <p:sp>
        <p:nvSpPr>
          <p:cNvPr id="4" name="QB_7_AN.67_1#bf03e9385.blank?pid=50e880949&amp;color=0,0,0&amp;vpa=63&amp;vtp=1&amp;bbb=1"/>
          <p:cNvSpPr/>
          <p:nvPr/>
        </p:nvSpPr>
        <p:spPr>
          <a:xfrm>
            <a:off x="1867567" y="1710246"/>
            <a:ext cx="133032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用瓮做</a:t>
            </a:r>
            <a:endParaRPr lang="en-US" altLang="zh-CN" sz="2800" dirty="0"/>
          </a:p>
        </p:txBody>
      </p:sp>
      <p:sp>
        <p:nvSpPr>
          <p:cNvPr id="5" name="QB_7_AN.68_1#bf03e9385.blank?pid=50e880949&amp;color=0,0,0&amp;vpa=64&amp;vtp=1&amp;bbb=1"/>
          <p:cNvSpPr/>
          <p:nvPr/>
        </p:nvSpPr>
        <p:spPr>
          <a:xfrm>
            <a:off x="1689767" y="234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窗户</a:t>
            </a:r>
            <a:endParaRPr lang="en-US" altLang="zh-CN" sz="2800" dirty="0"/>
          </a:p>
        </p:txBody>
      </p:sp>
      <p:sp>
        <p:nvSpPr>
          <p:cNvPr id="6" name="QB_7_AN.69_1#bf03e9385.blank?pid=50e880949&amp;color=0,0,0&amp;vpa=65&amp;vtp=1&amp;bbb=1"/>
          <p:cNvSpPr/>
          <p:nvPr/>
        </p:nvSpPr>
        <p:spPr>
          <a:xfrm>
            <a:off x="1689767" y="2980246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用草绳系</a:t>
            </a:r>
            <a:endParaRPr lang="en-US" altLang="zh-CN" sz="2800" dirty="0"/>
          </a:p>
        </p:txBody>
      </p:sp>
      <p:sp>
        <p:nvSpPr>
          <p:cNvPr id="7" name="QB_7_AN.70_1#bf03e9385.blank?pid=50e880949&amp;color=0,0,0&amp;vpa=66&amp;vtp=1&amp;bbb=1"/>
          <p:cNvSpPr/>
          <p:nvPr/>
        </p:nvSpPr>
        <p:spPr>
          <a:xfrm>
            <a:off x="1689767" y="3615247"/>
            <a:ext cx="27590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门扇开关的枢轴</a:t>
            </a:r>
            <a:endParaRPr lang="en-US" altLang="zh-CN" sz="2800" dirty="0"/>
          </a:p>
        </p:txBody>
      </p:sp>
      <p:sp>
        <p:nvSpPr>
          <p:cNvPr id="8" name="QB_7_AN.71_1#bf03e9385.blank?pid=50e880949&amp;color=0,0,0&amp;vpa=67&amp;vtp=1&amp;bbb=1"/>
          <p:cNvSpPr/>
          <p:nvPr/>
        </p:nvSpPr>
        <p:spPr>
          <a:xfrm>
            <a:off x="2223167" y="4250246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下层百姓</a:t>
            </a:r>
            <a:endParaRPr lang="en-US" altLang="zh-CN" sz="2800" dirty="0"/>
          </a:p>
        </p:txBody>
      </p:sp>
      <p:sp>
        <p:nvSpPr>
          <p:cNvPr id="9" name="QB_7_AN.72_1#bf03e9385.blank?pid=50e880949&amp;color=0,0,0&amp;vpa=68&amp;vtp=1&amp;bbb=1"/>
          <p:cNvSpPr/>
          <p:nvPr/>
        </p:nvSpPr>
        <p:spPr>
          <a:xfrm>
            <a:off x="2756567" y="4885247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被征发的人</a:t>
            </a:r>
            <a:endParaRPr lang="en-US" altLang="zh-CN" sz="2800" dirty="0"/>
          </a:p>
        </p:txBody>
      </p:sp>
      <p:sp>
        <p:nvSpPr>
          <p:cNvPr id="10" name="QB_7_AN.73_1#bf03e9385.blank?pid=50e880949&amp;color=0,0,0&amp;vpa=69&amp;vtp=1&amp;bbb=1"/>
          <p:cNvSpPr/>
          <p:nvPr/>
        </p:nvSpPr>
        <p:spPr>
          <a:xfrm>
            <a:off x="2045367" y="5520246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平常的人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bf03e9385?pid=50e880949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蹑足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行伍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倔起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阡陌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揭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赢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4_1#bf03e9385.blank?pid=50e880949&amp;color=0,0,0&amp;vpa=70&amp;vtp=1&amp;bbb=1"/>
          <p:cNvSpPr/>
          <p:nvPr/>
        </p:nvSpPr>
        <p:spPr>
          <a:xfrm>
            <a:off x="2045367" y="44190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置身，参与</a:t>
            </a:r>
            <a:endParaRPr lang="en-US" altLang="zh-CN" sz="2800" dirty="0"/>
          </a:p>
        </p:txBody>
      </p:sp>
      <p:sp>
        <p:nvSpPr>
          <p:cNvPr id="4" name="QB_7_AN.75_1#bf03e9385.blank?pid=50e880949&amp;color=0,0,0&amp;vpa=71&amp;vtp=1&amp;bbb=1"/>
          <p:cNvSpPr/>
          <p:nvPr/>
        </p:nvSpPr>
        <p:spPr>
          <a:xfrm>
            <a:off x="2045367" y="107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军队</a:t>
            </a:r>
            <a:endParaRPr lang="en-US" altLang="zh-CN" sz="2800" dirty="0"/>
          </a:p>
        </p:txBody>
      </p:sp>
      <p:sp>
        <p:nvSpPr>
          <p:cNvPr id="5" name="QB_7_AN.76_1#bf03e9385.blank?pid=50e880949&amp;color=0,0,0&amp;vpa=72&amp;vtp=1&amp;bbb=1"/>
          <p:cNvSpPr/>
          <p:nvPr/>
        </p:nvSpPr>
        <p:spPr>
          <a:xfrm>
            <a:off x="2294604" y="171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兴起</a:t>
            </a:r>
            <a:endParaRPr lang="en-US" altLang="zh-CN" sz="2800" dirty="0"/>
          </a:p>
        </p:txBody>
      </p:sp>
      <p:sp>
        <p:nvSpPr>
          <p:cNvPr id="6" name="QB_7_AN.77_1#bf03e9385.blank?pid=50e880949&amp;color=0,0,0&amp;vpa=73&amp;vtp=1&amp;bbb=1"/>
          <p:cNvSpPr/>
          <p:nvPr/>
        </p:nvSpPr>
        <p:spPr>
          <a:xfrm>
            <a:off x="2294604" y="234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田野</a:t>
            </a:r>
            <a:endParaRPr lang="en-US" altLang="zh-CN" sz="2800" dirty="0"/>
          </a:p>
        </p:txBody>
      </p:sp>
      <p:sp>
        <p:nvSpPr>
          <p:cNvPr id="7" name="QB_7_AN.78_1#bf03e9385.blank?pid=50e880949&amp;color=0,0,0&amp;vpa=74&amp;vtp=1"/>
          <p:cNvSpPr/>
          <p:nvPr/>
        </p:nvSpPr>
        <p:spPr>
          <a:xfrm>
            <a:off x="1761204" y="2981901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</a:t>
            </a:r>
            <a:endParaRPr lang="en-US" altLang="zh-CN" sz="2800" dirty="0"/>
          </a:p>
        </p:txBody>
      </p:sp>
      <p:sp>
        <p:nvSpPr>
          <p:cNvPr id="8" name="QB_7_AN.79_1#bf03e9385.blank?pid=50e880949&amp;color=0,0,0&amp;vpa=75&amp;vtp=1&amp;bbb=1"/>
          <p:cNvSpPr/>
          <p:nvPr/>
        </p:nvSpPr>
        <p:spPr>
          <a:xfrm>
            <a:off x="1761204" y="3616902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像云一样</a:t>
            </a:r>
            <a:endParaRPr lang="en-US" altLang="zh-CN" sz="2800" dirty="0"/>
          </a:p>
        </p:txBody>
      </p:sp>
      <p:sp>
        <p:nvSpPr>
          <p:cNvPr id="9" name="QB_7_AN.80_1#bf03e9385.blank?pid=50e880949&amp;color=0,0,0&amp;vpa=76&amp;vtp=1&amp;bbb=1"/>
          <p:cNvSpPr/>
          <p:nvPr/>
        </p:nvSpPr>
        <p:spPr>
          <a:xfrm>
            <a:off x="1761204" y="425190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像回声一样</a:t>
            </a:r>
            <a:endParaRPr lang="en-US" altLang="zh-CN" sz="2800" dirty="0"/>
          </a:p>
        </p:txBody>
      </p:sp>
      <p:sp>
        <p:nvSpPr>
          <p:cNvPr id="10" name="QB_7_AN.81_1#bf03e9385.blank?pid=50e880949&amp;color=0,0,0&amp;vpa=77&amp;vtp=1&amp;bbb=1"/>
          <p:cNvSpPr/>
          <p:nvPr/>
        </p:nvSpPr>
        <p:spPr>
          <a:xfrm>
            <a:off x="1761204" y="488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担负</a:t>
            </a:r>
            <a:endParaRPr lang="en-US" altLang="zh-CN" sz="2800" dirty="0"/>
          </a:p>
        </p:txBody>
      </p:sp>
      <p:sp>
        <p:nvSpPr>
          <p:cNvPr id="11" name="QB_7_AN.82_1#bf03e9385.blank?pid=50e880949&amp;color=0,0,0&amp;vpa=78&amp;vtp=1&amp;bbb=1"/>
          <p:cNvSpPr/>
          <p:nvPr/>
        </p:nvSpPr>
        <p:spPr>
          <a:xfrm>
            <a:off x="1939004" y="5521901"/>
            <a:ext cx="347186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同“影”，像影子一样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3_1#22ae68f26?pid=50e880949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第五段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小弱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试使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84_1#22ae68f26.blank?pid=50e880949&amp;color=0,0,0&amp;vpa=79&amp;vtp=1&amp;bbb=1"/>
          <p:cNvSpPr/>
          <p:nvPr/>
        </p:nvSpPr>
        <p:spPr>
          <a:xfrm>
            <a:off x="2045367" y="10835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变小变弱</a:t>
            </a:r>
            <a:endParaRPr lang="en-US" altLang="zh-CN" sz="2800" dirty="0"/>
          </a:p>
        </p:txBody>
      </p:sp>
      <p:sp>
        <p:nvSpPr>
          <p:cNvPr id="4" name="QB_7_AN.85_1#22ae68f26.blank?pid=50e880949&amp;color=0,0,0&amp;vpa=80&amp;vtp=1&amp;bbb=1"/>
          <p:cNvSpPr/>
          <p:nvPr/>
        </p:nvSpPr>
        <p:spPr>
          <a:xfrm>
            <a:off x="2045367" y="1731264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像是原来的样子</a:t>
            </a:r>
            <a:endParaRPr lang="en-US" altLang="zh-CN" sz="2800" dirty="0"/>
          </a:p>
        </p:txBody>
      </p:sp>
      <p:sp>
        <p:nvSpPr>
          <p:cNvPr id="5" name="QB_7_AN.86_1#22ae68f26.blank?pid=50e880949&amp;color=0,0,0&amp;vpa=81&amp;vtp=1&amp;bbb=1"/>
          <p:cNvSpPr/>
          <p:nvPr/>
        </p:nvSpPr>
        <p:spPr>
          <a:xfrm>
            <a:off x="16897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锋利</a:t>
            </a:r>
            <a:endParaRPr lang="en-US" altLang="zh-CN" sz="2800" dirty="0"/>
          </a:p>
        </p:txBody>
      </p:sp>
      <p:sp>
        <p:nvSpPr>
          <p:cNvPr id="6" name="QB_7_AN.87_1#22ae68f26.blank?pid=50e880949&amp;color=0,0,0&amp;vpa=82&amp;vtp=1&amp;bbb=1"/>
          <p:cNvSpPr/>
          <p:nvPr/>
        </p:nvSpPr>
        <p:spPr>
          <a:xfrm>
            <a:off x="1867567" y="30266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匹敌，相当</a:t>
            </a:r>
            <a:endParaRPr lang="en-US" altLang="zh-CN" sz="2800" dirty="0"/>
          </a:p>
        </p:txBody>
      </p:sp>
      <p:sp>
        <p:nvSpPr>
          <p:cNvPr id="7" name="QB_7_AN.88_1#22ae68f26.blank?pid=50e880949&amp;color=0,0,0&amp;vpa=83&amp;vtp=1&amp;bbb=1"/>
          <p:cNvSpPr/>
          <p:nvPr/>
        </p:nvSpPr>
        <p:spPr>
          <a:xfrm>
            <a:off x="1867567" y="36743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方法，谋略</a:t>
            </a:r>
            <a:endParaRPr lang="en-US" altLang="zh-CN" sz="2800" dirty="0"/>
          </a:p>
        </p:txBody>
      </p:sp>
      <p:sp>
        <p:nvSpPr>
          <p:cNvPr id="8" name="QB_7_AN.89_1#22ae68f26.blank?pid=50e880949&amp;color=0,0,0&amp;vpa=84&amp;vtp=1&amp;bbb=1"/>
          <p:cNvSpPr/>
          <p:nvPr/>
        </p:nvSpPr>
        <p:spPr>
          <a:xfrm>
            <a:off x="1867567" y="4322064"/>
            <a:ext cx="1328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同“向”</a:t>
            </a:r>
            <a:endParaRPr lang="en-US" altLang="zh-CN" sz="2800" dirty="0"/>
          </a:p>
        </p:txBody>
      </p:sp>
      <p:sp>
        <p:nvSpPr>
          <p:cNvPr id="9" name="QB_7_AN.90_1#22ae68f26.blank?pid=50e880949&amp;color=0,0,0&amp;vpa=85&amp;vtp=1&amp;bbb=1"/>
          <p:cNvSpPr/>
          <p:nvPr/>
        </p:nvSpPr>
        <p:spPr>
          <a:xfrm>
            <a:off x="2045367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545674e6.fixed?pid=cf4dfdf5e&amp;color=0,173,163&amp;vtp=1&amp;bbb=1"/>
          <p:cNvSpPr/>
          <p:nvPr/>
        </p:nvSpPr>
        <p:spPr>
          <a:xfrm>
            <a:off x="877824" y="2624328"/>
            <a:ext cx="11164888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中华传统文化经典研习——历史的现场</a:t>
            </a:r>
            <a:endParaRPr lang="en-US" altLang="zh-CN" sz="4000" dirty="0"/>
          </a:p>
        </p:txBody>
      </p:sp>
      <p:sp>
        <p:nvSpPr>
          <p:cNvPr id="3" name="C_3#2545674e6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3#2545674e6.fixed?pid=cf4dfdf5e&amp;color=0,173,163&amp;vtp=1&amp;bbb=1"/>
              <p:cNvSpPr/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32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第11课</a:t>
                </a:r>
                <a:r>
                  <a:rPr lang="en-US" altLang="zh-CN" sz="3200" b="0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过秦论</a:t>
                </a:r>
                <a:r>
                  <a:rPr lang="en-US" altLang="zh-CN" sz="3200" b="0" i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2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3200" b="0" i="0" dirty="0" smtClean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五代史伶官传序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C_3#2545674e6.fixed?pid=cf4dfdf5e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19048"/>
              </a:xfrm>
              <a:prstGeom prst="rect">
                <a:avLst/>
              </a:prstGeom>
              <a:blipFill rotWithShape="1">
                <a:blip r:embed="rId1"/>
                <a:stretch>
                  <a:fillRect l="-2" t="-1795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_3_BD#2545674e6.fixed?pid=cf4dfdf5e&amp;color=0,173,163&amp;vtp=1&amp;bbb=1"/>
          <p:cNvSpPr/>
          <p:nvPr/>
        </p:nvSpPr>
        <p:spPr>
          <a:xfrm>
            <a:off x="877824" y="4142232"/>
            <a:ext cx="10981944" cy="10190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课时1</a:t>
            </a:r>
            <a:r>
              <a:rPr lang="en-US" altLang="zh-CN" sz="32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过秦论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3_1#22ae68f26?pid=50e880949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序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作难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隳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1_1#22ae68f26.blank?pid=50e880949&amp;color=0,0,0&amp;vpa=86&amp;vtp=1"/>
          <p:cNvSpPr/>
          <p:nvPr/>
        </p:nvSpPr>
        <p:spPr>
          <a:xfrm>
            <a:off x="1689767" y="441901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</a:t>
            </a:r>
            <a:endParaRPr lang="en-US" altLang="zh-CN" sz="2800" dirty="0"/>
          </a:p>
        </p:txBody>
      </p:sp>
      <p:sp>
        <p:nvSpPr>
          <p:cNvPr id="4" name="QB_7_AN.92_1#22ae68f26.blank?pid=50e880949&amp;color=0,0,0&amp;vpa=87&amp;vtp=1&amp;bbb=1"/>
          <p:cNvSpPr/>
          <p:nvPr/>
        </p:nvSpPr>
        <p:spPr>
          <a:xfrm>
            <a:off x="1867567" y="107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衡量</a:t>
            </a:r>
            <a:endParaRPr lang="en-US" altLang="zh-CN" sz="2800" dirty="0"/>
          </a:p>
        </p:txBody>
      </p:sp>
      <p:sp>
        <p:nvSpPr>
          <p:cNvPr id="5" name="QB_7_AN.93_1#22ae68f26.blank?pid=50e880949&amp;color=0,0,0&amp;vpa=88&amp;vtp=1&amp;bbb=1"/>
          <p:cNvSpPr/>
          <p:nvPr/>
        </p:nvSpPr>
        <p:spPr>
          <a:xfrm>
            <a:off x="2045367" y="1711901"/>
            <a:ext cx="133032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小，少</a:t>
            </a:r>
            <a:endParaRPr lang="en-US" altLang="zh-CN" sz="2800" dirty="0"/>
          </a:p>
        </p:txBody>
      </p:sp>
      <p:sp>
        <p:nvSpPr>
          <p:cNvPr id="6" name="QB_7_AN.94_1#22ae68f26.blank?pid=50e880949&amp;color=0,0,0&amp;vpa=89&amp;vtp=1&amp;bbb=1"/>
          <p:cNvSpPr/>
          <p:nvPr/>
        </p:nvSpPr>
        <p:spPr>
          <a:xfrm>
            <a:off x="1761204" y="234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获得</a:t>
            </a:r>
            <a:endParaRPr lang="en-US" altLang="zh-CN" sz="2800" dirty="0"/>
          </a:p>
        </p:txBody>
      </p:sp>
      <p:sp>
        <p:nvSpPr>
          <p:cNvPr id="7" name="QB_7_AN.95_1#22ae68f26.blank?pid=50e880949&amp;color=0,0,0&amp;vpa=90&amp;vtp=1&amp;bbb=1"/>
          <p:cNvSpPr/>
          <p:nvPr/>
        </p:nvSpPr>
        <p:spPr>
          <a:xfrm>
            <a:off x="1761204" y="298190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安置使有序</a:t>
            </a:r>
            <a:endParaRPr lang="en-US" altLang="zh-CN" sz="2800" dirty="0"/>
          </a:p>
        </p:txBody>
      </p:sp>
      <p:sp>
        <p:nvSpPr>
          <p:cNvPr id="8" name="QB_7_AN.96_1#22ae68f26.blank?pid=50e880949&amp;color=0,0,0&amp;vpa=91&amp;vtp=1&amp;bbb=1"/>
          <p:cNvSpPr/>
          <p:nvPr/>
        </p:nvSpPr>
        <p:spPr>
          <a:xfrm>
            <a:off x="1761204" y="3616902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朝见</a:t>
            </a:r>
            <a:endParaRPr lang="en-US" altLang="zh-CN" sz="2800" dirty="0"/>
          </a:p>
        </p:txBody>
      </p:sp>
      <p:sp>
        <p:nvSpPr>
          <p:cNvPr id="9" name="QB_7_AN.97_1#22ae68f26.blank?pid=50e880949&amp;color=0,0,0&amp;vpa=92&amp;vtp=1&amp;bbb=1"/>
          <p:cNvSpPr/>
          <p:nvPr/>
        </p:nvSpPr>
        <p:spPr>
          <a:xfrm>
            <a:off x="1761204" y="4251901"/>
            <a:ext cx="49006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同“又”，加在整数和零数之间</a:t>
            </a:r>
            <a:endParaRPr lang="en-US" altLang="zh-CN" sz="2800" dirty="0"/>
          </a:p>
        </p:txBody>
      </p:sp>
      <p:sp>
        <p:nvSpPr>
          <p:cNvPr id="10" name="QB_7_AN.98_1#22ae68f26.blank?pid=50e880949&amp;color=0,0,0&amp;vpa=93&amp;vtp=1&amp;bbb=1"/>
          <p:cNvSpPr/>
          <p:nvPr/>
        </p:nvSpPr>
        <p:spPr>
          <a:xfrm>
            <a:off x="2116804" y="488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起事</a:t>
            </a:r>
            <a:endParaRPr lang="en-US" altLang="zh-CN" sz="2800" dirty="0"/>
          </a:p>
        </p:txBody>
      </p:sp>
      <p:sp>
        <p:nvSpPr>
          <p:cNvPr id="11" name="QB_7_AN.99_1#22ae68f26.blank?pid=50e880949&amp;color=0,0,0&amp;vpa=94&amp;vtp=1&amp;bbb=1"/>
          <p:cNvSpPr/>
          <p:nvPr/>
        </p:nvSpPr>
        <p:spPr>
          <a:xfrm>
            <a:off x="1761204" y="552190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毁，毁坏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9d16035?pid=35dd7755d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6_BD.100_1#93c21469b?pid=bb9d16035&amp;color=0,0,0&amp;vtp=1&amp;bbb=1"/>
          <p:cNvSpPr/>
          <p:nvPr/>
        </p:nvSpPr>
        <p:spPr>
          <a:xfrm>
            <a:off x="612648" y="95402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2800" dirty="0"/>
          </a:p>
        </p:txBody>
      </p:sp>
      <p:pic>
        <p:nvPicPr>
          <p:cNvPr id="4" name="QB_6_BD.100_2#93c21469b?pid=bb9d16035&amp;color=0,0,0&amp;tib=255,255,255&amp;vip=95#9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088" y="1656779"/>
            <a:ext cx="8494776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6_AN.101_1#93c21469b.blank?pid=bb9d16035&amp;color=0,0,0&amp;vpa=95&amp;vtp=1"/>
          <p:cNvSpPr/>
          <p:nvPr/>
        </p:nvSpPr>
        <p:spPr>
          <a:xfrm>
            <a:off x="8348472" y="1775651"/>
            <a:ext cx="384048" cy="2651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</a:t>
            </a:r>
            <a:endParaRPr lang="en-US" altLang="zh-CN" sz="2100" dirty="0"/>
          </a:p>
        </p:txBody>
      </p:sp>
      <p:sp>
        <p:nvSpPr>
          <p:cNvPr id="6" name="QB_6_AN.102_1#93c21469b.blank?pid=bb9d16035&amp;color=0,0,0&amp;vpa=96&amp;vtp=1"/>
          <p:cNvSpPr/>
          <p:nvPr/>
        </p:nvSpPr>
        <p:spPr>
          <a:xfrm>
            <a:off x="8348472" y="2424875"/>
            <a:ext cx="420624" cy="47548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</a:t>
            </a:r>
            <a:endParaRPr lang="en-US" altLang="zh-CN" sz="2100" dirty="0"/>
          </a:p>
        </p:txBody>
      </p:sp>
      <p:sp>
        <p:nvSpPr>
          <p:cNvPr id="7" name="QB_6_AN.103_1#93c21469b.blank?pid=bb9d16035&amp;color=0,0,0&amp;vpa=97&amp;vtp=1"/>
          <p:cNvSpPr/>
          <p:nvPr/>
        </p:nvSpPr>
        <p:spPr>
          <a:xfrm>
            <a:off x="8321040" y="3266123"/>
            <a:ext cx="420624" cy="4389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盛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4_1#ed92f54b0?pid=bb9d16035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本文论述了秦兴亡的过程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揭露了秦始皇的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仁义不施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是秦迅速灭亡的原因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作者总结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的历史教训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意在借古讽今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即希望汉文帝以秦为鉴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以免重蹈秦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的覆辙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5_1#ed92f54b0.blank?pid=bb9d16035&amp;color=0,0,0&amp;vpa=98&amp;vtp=1&amp;bbb=1"/>
          <p:cNvSpPr/>
          <p:nvPr/>
        </p:nvSpPr>
        <p:spPr>
          <a:xfrm>
            <a:off x="8446167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暴虐无道</a:t>
            </a:r>
            <a:endParaRPr lang="en-US" altLang="zh-CN" sz="2800" dirty="0"/>
          </a:p>
        </p:txBody>
      </p:sp>
      <p:sp>
        <p:nvSpPr>
          <p:cNvPr id="4" name="QB_6_AN.106_1#ed92f54b0.blank?pid=bb9d16035&amp;color=0,0,0&amp;vpa=99&amp;vtp=1&amp;bbb=1"/>
          <p:cNvSpPr/>
          <p:nvPr/>
        </p:nvSpPr>
        <p:spPr>
          <a:xfrm>
            <a:off x="7693692" y="17329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秦覆灭</a:t>
            </a:r>
            <a:endParaRPr lang="en-US" altLang="zh-CN" sz="2800" dirty="0"/>
          </a:p>
        </p:txBody>
      </p:sp>
      <p:sp>
        <p:nvSpPr>
          <p:cNvPr id="5" name="QB_6_AN.107_1#ed92f54b0.blank?pid=bb9d16035&amp;color=0,0,0&amp;vpa=100&amp;vtp=1&amp;bbb=1"/>
          <p:cNvSpPr/>
          <p:nvPr/>
        </p:nvSpPr>
        <p:spPr>
          <a:xfrm>
            <a:off x="7379367" y="23806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施行仁义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40ef9a21.fixed?pid=2545674e6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4#640ef9a21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40b76920?pid=640ef9a21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经数代君王励精图治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，历数百年岁月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秦终于结束战国诸侯割据的</a:t>
            </a:r>
            <a:endParaRPr lang="en-US" altLang="zh-CN" sz="2800" b="0" i="0" spc="-5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局面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，实现统一。然而，这一强大的中央集权帝国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短期之内便以摧枯</a:t>
            </a:r>
            <a:endParaRPr lang="en-US" altLang="zh-CN" sz="2800" b="0" i="0" spc="-5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拉朽之势折戟沉沙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、灰飞烟灭。复兴中学以“拨开历史烟云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探寻深厚</a:t>
            </a:r>
            <a:endParaRPr lang="en-US" altLang="zh-CN" sz="2800" b="0" i="0" spc="-5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渊源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”为宗旨的“悦历史”社团就秦灭亡的原因展开辩论，你认为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秦灭亡</a:t>
            </a:r>
            <a:endParaRPr lang="en-US" altLang="zh-CN" sz="2800" b="0" i="0" spc="-5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的原因是对人民施行暴政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”，请结合贾谊的《过秦论》，梳理辩论资料。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5c323d8?pid=640ef9a21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叙攻守析成败·探究写作意图</a:t>
            </a:r>
            <a:endParaRPr lang="en-US" altLang="zh-CN" sz="3000" dirty="0"/>
          </a:p>
        </p:txBody>
      </p:sp>
      <p:sp>
        <p:nvSpPr>
          <p:cNvPr id="3" name="QB_6_BD.108_1#e8b211c0a?sp=1&amp;pid=f95c323d8&amp;color=0,0,0&amp;vtp=1&amp;bbb=1&amp;hb=1"/>
          <p:cNvSpPr/>
          <p:nvPr/>
        </p:nvSpPr>
        <p:spPr>
          <a:xfrm>
            <a:off x="612648" y="1115647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《过秦论》一文用了大量的篇幅来叙事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作者概括性地写了秦由兴到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，由强到盛，由盛转亡的历史。文中写到了多位秦王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请从文中提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取有效信息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，做一份秦统一天下的简史表。（5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6_BD.108_2#e8b211c0a?colgroup=4,13,11&amp;pid=f95c323d8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5693283"/>
        </p:xfrm>
        <a:graphic>
          <a:graphicData uri="http://schemas.openxmlformats.org/drawingml/2006/table">
            <a:tbl>
              <a:tblPr/>
              <a:tblGrid>
                <a:gridCol w="1636776"/>
                <a:gridCol w="4956048"/>
                <a:gridCol w="4352544"/>
              </a:tblGrid>
              <a:tr h="5706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秦王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做法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国运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0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秦孝公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利用险固地势防守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任命商鞅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变法改革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连衡斗诸侯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秦人拱手而取西河之外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09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惠文</a:t>
                      </a:r>
                      <a:r>
                        <a:rPr lang="en-US" altLang="zh-CN" sz="2800" b="0" i="0" spc="-10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昭襄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09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孝文王</a:t>
                      </a:r>
                      <a:r>
                        <a:rPr lang="en-US" altLang="zh-CN" sz="2800" b="0" i="0" spc="-10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庄襄王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/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38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始皇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AN.109_1#e8b211c0a.blank?pid=f95c323d8&amp;color=0,0,0&amp;mp=1&amp;vpa=101&amp;vtp=1&amp;bbb=1"/>
          <p:cNvSpPr/>
          <p:nvPr/>
        </p:nvSpPr>
        <p:spPr>
          <a:xfrm>
            <a:off x="2865143" y="2455799"/>
            <a:ext cx="311626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蒙故业，因遗策。</a:t>
            </a:r>
            <a:endParaRPr lang="en-US" altLang="zh-CN" sz="2800" dirty="0"/>
          </a:p>
        </p:txBody>
      </p:sp>
      <p:sp>
        <p:nvSpPr>
          <p:cNvPr id="4" name="QB_6_AN.110_1#e8b211c0a.blank?pid=f95c323d8&amp;color=0,0,0&amp;mp=1&amp;vpa=102&amp;vtp=1&amp;bbb=1&amp;hb=1"/>
          <p:cNvSpPr/>
          <p:nvPr/>
        </p:nvSpPr>
        <p:spPr>
          <a:xfrm>
            <a:off x="7277472" y="2179987"/>
            <a:ext cx="4225544" cy="112649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2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宰割天下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分裂山河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。强国请服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，弱国入朝。</a:t>
            </a:r>
            <a:endParaRPr lang="en-US" altLang="zh-CN" sz="2800" dirty="0"/>
          </a:p>
        </p:txBody>
      </p:sp>
      <p:sp>
        <p:nvSpPr>
          <p:cNvPr id="5" name="QB_6_AN.111_1#e8b211c0a.blank?pid=f95c323d8&amp;color=0,0,0&amp;mp=1&amp;vpa=103&amp;vtp=1&amp;bbb=1"/>
          <p:cNvSpPr/>
          <p:nvPr/>
        </p:nvSpPr>
        <p:spPr>
          <a:xfrm>
            <a:off x="2865143" y="3596894"/>
            <a:ext cx="204470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国家无事。</a:t>
            </a:r>
            <a:endParaRPr lang="en-US" altLang="zh-CN" sz="2800" dirty="0"/>
          </a:p>
        </p:txBody>
      </p:sp>
      <p:sp>
        <p:nvSpPr>
          <p:cNvPr id="6" name="QB_6_AN.112_1#e8b211c0a.blank?pid=f95c323d8&amp;color=0,0,0&amp;mp=1&amp;vpa=104&amp;vtp=1&amp;bbb=1&amp;hb=1"/>
          <p:cNvSpPr/>
          <p:nvPr/>
        </p:nvSpPr>
        <p:spPr>
          <a:xfrm>
            <a:off x="2321424" y="4455573"/>
            <a:ext cx="4829048" cy="16897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2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对外武力征服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对内废先王之道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，焚百家之言，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杀豪杰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，销锋镝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113_1#e8b211c0a.blank?pid=f95c323d8&amp;color=0,0,0&amp;mp=1&amp;vpa=105&amp;vtp=1&amp;bbb=1"/>
          <p:cNvSpPr/>
          <p:nvPr/>
        </p:nvSpPr>
        <p:spPr>
          <a:xfrm>
            <a:off x="7325891" y="5301203"/>
            <a:ext cx="4008438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天下已定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3435943ad?sp=1&amp;pid=f95c323d8&amp;color=0,0,0&amp;vtp=1&amp;bt=1&amp;bbb=1&amp;hb=1&amp;hltap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秦始皇统一天下后，对外、对内分别实行了哪些政策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这些政策导致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的结果是什么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？请用原文回答。（5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2_1#3435943ad?sp=1&amp;pid=f95c323d8&amp;color=0,0,0&amp;vtp=1&amp;bt=1&amp;bbb=1&amp;hb=1&amp;hla=1"/>
          <p:cNvSpPr/>
          <p:nvPr/>
        </p:nvSpPr>
        <p:spPr>
          <a:xfrm>
            <a:off x="612648" y="173546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1）①对外：“南取百越之地，以为桂林、象郡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乃使蒙恬北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筑长城而守藩篱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，却匈奴七百余里”。②对内：“废先王之道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焚百家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，以愚黔首；隳名城，杀豪杰；收天下之兵，聚之咸阳，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销锋镝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铸以为金人十二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，以弱天下之民”“良将劲弩守要害之处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信臣精卒陈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利兵而谁何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”。（每点2分）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2）结果：“山东豪俊遂并起而亡秦族矣”。（1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94c7f3916?sp=1&amp;pid=f95c323d8&amp;color=0,0,0&amp;vtp=1&amp;bt=1&amp;bbb=1&amp;hb=1&amp;hltap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你怎样理解作者的结论“仁义不施而攻守之势异也”？（6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2_1#94c7f3916?sp=1&amp;pid=f95c323d8&amp;color=0,0,0&amp;vtp=1&amp;bt=1&amp;bbb=1&amp;hb=1&amp;hla=1"/>
          <p:cNvSpPr/>
          <p:nvPr/>
        </p:nvSpPr>
        <p:spPr>
          <a:xfrm>
            <a:off x="612648" y="1078299"/>
            <a:ext cx="10963656" cy="508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所谓“攻守之势异也”，指的是秦要统一全国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自然要对山东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诸侯采取攻势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，逐步消灭他们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而在统一全国后要防止人民颠覆其政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，就转入了守势。秦灭六国后残酷压迫人民，不施仁义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故而迅速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灭亡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。②“仁义不施”指的是“于是废先王之道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以弱天下之民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守之势异也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”则表明前面的成功和后面的失败是形势使然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作者认为取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天下可以凭武力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，守天下必须靠仁义，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如果一味用暴力来镇压人民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政权是不可能持久的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。这实际上是要汉文帝吸取这个历史教训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谋求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长治久安之道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388a7feb1?sp=1&amp;pid=f95c323d8&amp;color=0,0,0&amp;vtp=1&amp;bt=1&amp;bbb=1&amp;hb=1&amp;hltap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请结合时代背景，探究本文的写作意图。（7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2_1#388a7feb1?sp=1&amp;pid=f95c323d8&amp;color=0,0,0&amp;vtp=1&amp;bt=1&amp;bbb=1&amp;hb=1&amp;hla=1"/>
          <p:cNvSpPr/>
          <p:nvPr/>
        </p:nvSpPr>
        <p:spPr>
          <a:xfrm>
            <a:off x="612648" y="109538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借古讽今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。（1分）①秦始皇统一天下之后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为了享乐而横征暴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，为了修城造宫而滥征民力，为了钳制思想而焚书坑儒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为了防止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人民反抗而实施严酷的刑罚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，最终导致农民起义，王朝覆灭。（2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贾谊生活在汉文帝时期，当时，社会经济已渐渐恢复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人民生活也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较为安定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，但是阶级矛盾潜滋暗长，统治阶级横征暴敛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人民负担加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。（2分）③贾谊希望统治者能够吸取秦灭亡的教训，推行仁政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求经济发展和社会安定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。本文名为“过秦”，实是“诫汉”。（2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35dd7755d?lid=35dd7755d&amp;cid=35dd7755d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487168"/>
            <a:ext cx="429768" cy="429768"/>
          </a:xfrm>
          <a:prstGeom prst="rect">
            <a:avLst/>
          </a:prstGeom>
        </p:spPr>
      </p:pic>
      <p:sp>
        <p:nvSpPr>
          <p:cNvPr id="3" name="C_1#目录1:35dd7755d?lid=35dd7755d&amp;cid=35dd7755d&amp;vtp=1&amp;bt=1&amp;bbb=1">
            <a:hlinkClick r:id="rId1" action="ppaction://hlinksldjump"/>
          </p:cNvPr>
          <p:cNvSpPr/>
          <p:nvPr/>
        </p:nvSpPr>
        <p:spPr>
          <a:xfrm>
            <a:off x="3776472" y="2432304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35dd7755d?lid=640ef9a21&amp;cid=640ef9a21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383280"/>
            <a:ext cx="429768" cy="429768"/>
          </a:xfrm>
          <a:prstGeom prst="rect">
            <a:avLst/>
          </a:prstGeom>
        </p:spPr>
      </p:pic>
      <p:sp>
        <p:nvSpPr>
          <p:cNvPr id="5" name="C_1#目录1:35dd7755d?lid=640ef9a21&amp;cid=640ef9a21&amp;vtp=1&amp;bbb=1">
            <a:hlinkClick r:id="rId3" action="ppaction://hlinksldjump"/>
          </p:cNvPr>
          <p:cNvSpPr/>
          <p:nvPr/>
        </p:nvSpPr>
        <p:spPr>
          <a:xfrm>
            <a:off x="3776472" y="3328416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2c99491?pid=640ef9a21&amp;color=0,173,163&amp;vtp=1&amp;bt=1&amp;bbb=1"/>
          <p:cNvSpPr/>
          <p:nvPr/>
        </p:nvSpPr>
        <p:spPr>
          <a:xfrm>
            <a:off x="612648" y="466344"/>
            <a:ext cx="10963656" cy="6675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析论证明方法·学习论证特色</a:t>
            </a:r>
            <a:endParaRPr lang="en-US" altLang="zh-CN" sz="3000" dirty="0"/>
          </a:p>
        </p:txBody>
      </p:sp>
      <p:sp>
        <p:nvSpPr>
          <p:cNvPr id="3" name="QB_7_BD.251_1#2508e30c5?sp=1&amp;pid=c1420b154&amp;color=0,0,0&amp;vtp=1&amp;bbb=1&amp;hb=1&amp;hltap=1"/>
          <p:cNvSpPr/>
          <p:nvPr/>
        </p:nvSpPr>
        <p:spPr>
          <a:xfrm>
            <a:off x="612648" y="1111712"/>
            <a:ext cx="10963656" cy="508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本文是议论文，但为什么叙事多于议论？其好处是什么？（4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7_AN.252_1#2508e30c5?sp=1&amp;pid=c1420b154&amp;color=0,0,0&amp;vtp=1&amp;bbb=1&amp;hb=1&amp;hla=1"/>
          <p:cNvSpPr/>
          <p:nvPr/>
        </p:nvSpPr>
        <p:spPr>
          <a:xfrm>
            <a:off x="612648" y="1722012"/>
            <a:ext cx="10963656" cy="444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原因：因为本文的重点在于论秦之“过”。要论秦之“过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必须用大量的史实来作为议论的依据和说理的基础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所以本文运用大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量笔墨来写秦之兴亡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，突出了秦亡之速。②好处：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通过这样的叙述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用历史事实互相对照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，得出了秦虽有一百多年的兴盛史，败六国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吞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诸侯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，实现统一，威震四海，却亡于兵士疲弊的陈涉之手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乃是仁义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不施的结果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。在探讨秦亡原因的同时，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其过秦诫汉之旨已意在言外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0c3fbc4ec?sp=1&amp;pid=c1420b154&amp;color=0,0,0&amp;vtp=1&amp;bt=1&amp;bbb=1&amp;hb=1&amp;hltap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本文的叙事有何特点？（4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52_1#0c3fbc4ec?sp=1&amp;pid=c1420b154&amp;color=0,0,0&amp;vtp=1&amp;bt=1&amp;bbb=1&amp;hb=1&amp;hla=1"/>
          <p:cNvSpPr/>
          <p:nvPr/>
        </p:nvSpPr>
        <p:spPr>
          <a:xfrm>
            <a:off x="612648" y="109538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：本文善于叙事，精于论断。（2分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一是作者对秦由盛转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、从攻到守、由兴到亡的叙述运用了“线”“点”结合法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二是作者善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于概括事实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，善于从总的、大的方面把握事实。（2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1_1#8906f3697?sp=1&amp;pid=982c99491&amp;color=0,0,0&amp;vtp=1&amp;bt=1&amp;bbb=1"/>
          <p:cNvSpPr/>
          <p:nvPr/>
        </p:nvSpPr>
        <p:spPr>
          <a:xfrm>
            <a:off x="612648" y="468000"/>
            <a:ext cx="1096365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金圣叹评价《过秦论》：</a:t>
            </a:r>
            <a:endParaRPr lang="en-US" altLang="zh-CN" sz="2800" dirty="0"/>
          </a:p>
        </p:txBody>
      </p:sp>
      <p:sp>
        <p:nvSpPr>
          <p:cNvPr id="3" name="QO_6_BD.251_2#8906f3697?sp=1&amp;pid=982c99491&amp;color=0,0,0&amp;vtp=1&amp;bbb=1&amp;hb=1"/>
          <p:cNvSpPr/>
          <p:nvPr/>
        </p:nvSpPr>
        <p:spPr>
          <a:xfrm>
            <a:off x="612648" y="1015443"/>
            <a:ext cx="10963656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通篇只得二句文字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一句只是以秦如此之强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一句只是以陈涉如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此之微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至于前半有说六国时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此只是反衬秦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后半有说秦时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此只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是反衬陈涉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最是疏奇之笔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252_1#7ecd54b71?sp=1&amp;pid=8906f3697&amp;color=0,0,0&amp;vtp=1&amp;bbb=1&amp;hb=1&amp;hltap=1"/>
          <p:cNvSpPr/>
          <p:nvPr/>
        </p:nvSpPr>
        <p:spPr>
          <a:xfrm>
            <a:off x="612648" y="2717243"/>
            <a:ext cx="10963656" cy="335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本文最突出的艺术手法是对比，如文章第五段直接从地位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武器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、军队素质等方面将陈涉和九国之师进行对比。阅读全文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文中的其他几组对比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7_AN.253_1#7ecd54b71?sp=1&amp;pid=8906f3697&amp;color=0,0,0&amp;vtp=1&amp;bbb=1&amp;hb=1&amp;hla=1"/>
          <p:cNvSpPr/>
          <p:nvPr/>
        </p:nvSpPr>
        <p:spPr>
          <a:xfrm>
            <a:off x="612648" y="4343224"/>
            <a:ext cx="10963656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秦走向兴盛时的情况和秦统一后走向衰败的情况的对比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秦国与九国的对比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。③秦始皇与陈涉的对比。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九国会盟之时与惨败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之后两种情况的对比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3c56a961e?sp=1&amp;pid=8906f3697&amp;color=0,0,0&amp;vtp=1&amp;bt=1&amp;bbb=1&amp;hb=1&amp;hltap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总结这几组对比的作用。（4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52_1#3c56a961e?sp=1&amp;pid=8906f3697&amp;color=0,0,0&amp;vtp=1&amp;bt=1&amp;bbb=1&amp;hb=1&amp;hla=1"/>
          <p:cNvSpPr/>
          <p:nvPr/>
        </p:nvSpPr>
        <p:spPr>
          <a:xfrm>
            <a:off x="612648" y="109538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：几种对比交织在一起，结构宏伟，角度清晰。（2分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客观形势不同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，强弱、盛衰、难易不同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都从这几方面的对比中显现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，有力地突出了“仁义不施而攻守之势异也”的观点。（2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57cb18af?pid=982c99491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对比论证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对比论证就是既从正面直接阐述论点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又从相反的一面加以论述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美与假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丑的事实或事理对举出来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放在一起加以比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以明辨是非得失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从而有力地论证论点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57cb18af?pid=982c99491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对比论证分为纵向对比论证和横向对比论证两大类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韩愈的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师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今之众人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古之圣人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对于从师的不同态度加以对比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从而说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师道之不传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就是纵向对比论证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士大夫之族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巫医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乐师百工之人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对从师的不同态度进行对比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是横向对比论证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运用对比论证应当避免认识上的片面性和绝对化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要作出具体分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否则说服力就不强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857ce3658?sp=1&amp;pid=982c99491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《过秦论》为什么铺叙九国人多势众而又极写陈涉的卑微弱小？（6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2_1#857ce3658?sp=1&amp;pid=982c99491&amp;color=0,0,0&amp;vtp=1&amp;bt=1&amp;bbb=1&amp;hb=1&amp;hla=1"/>
          <p:cNvSpPr/>
          <p:nvPr/>
        </p:nvSpPr>
        <p:spPr>
          <a:xfrm>
            <a:off x="612648" y="109538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作者铺叙九国的“强大”是为了衬托秦国。九国人多势众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被秦国轻而易举地击败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，更显出秦国的强大。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作者极写陈涉的卑微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弱小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，目的也在于衬托。就是这样一个卑微弱小的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在多个方面都不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如九国的陈涉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，却使秦国灭亡。③这种写法，有助于引人深思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为什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么强盛了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“百有余年”、吞并天下的秦国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会如此迅速地败亡于卑微弱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小的陈涉之手呢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？突出了作者“过秦”的深意。（每点2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1_1#9361723f0?sp=1&amp;pid=982c99491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本文是一篇史论，却带有赋的特色，如多用对偶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夸张和排比来铺陈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渲染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。请说明以赋写文的妙处。（4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2_1#9361723f0?sp=1&amp;pid=982c99491&amp;color=0,0,0&amp;vtp=1&amp;bt=1&amp;bbb=1&amp;hb=1&amp;hla=1"/>
          <p:cNvSpPr/>
          <p:nvPr/>
        </p:nvSpPr>
        <p:spPr>
          <a:xfrm>
            <a:off x="612648" y="173546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以赋写文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，语言华丽，词茂思精，读起来朗朗上口，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气势如虹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运用对偶与排比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，使行文在整齐中富于变化，不显板滞。（2分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夸张的手法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，如“于是秦人拱手而取西河之外”“秦无亡矢遗镞之费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天下诸侯已困矣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”等句子，极力围绕主题进行渲染，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引人深思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57f5d5d93?sp=1&amp;pid=acf7ee31c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9.（1）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秦国由盛转亡的史实论据与“仁义不施而攻守之势异也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的观点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有没有因果关系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52_1#57f5d5d93?sp=1&amp;pid=acf7ee31c&amp;color=0,0,0&amp;vtp=1&amp;bt=1&amp;bbb=1&amp;hb=1&amp;hla=1"/>
          <p:cNvSpPr/>
          <p:nvPr/>
        </p:nvSpPr>
        <p:spPr>
          <a:xfrm>
            <a:off x="612648" y="173546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没有因果关系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。（1分）从孝公至昭襄，秦由弱小变强盛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靠的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是连衡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。而始皇统一天下达到强盛的顶峰，靠的是对外武力征服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内高压统治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。前三段重点叙述的是连衡和武力征服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没有谈统治者为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百姓施行仁政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，说明秦的强大不是因为行仁义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那么二者的因果关系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就不成立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1_1#0887bf84f?pid=acf7ee31c&amp;color=0,0,0&amp;vtp=1&amp;bt=1&amp;bbb=1&amp;hb=1&amp;hltap=1"/>
          <p:cNvSpPr/>
          <p:nvPr/>
        </p:nvSpPr>
        <p:spPr>
          <a:xfrm>
            <a:off x="612648" y="468000"/>
            <a:ext cx="10963656" cy="558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作者的论证是否严密？试说明理由。（6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提示］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①秦的强大是靠施行“仁”吗？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秦的衰亡是未施行“仁”造成的吗？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7_AN.252_1#0887bf84f?pid=acf7ee31c&amp;color=0,0,0&amp;vtp=1&amp;bt=1&amp;bbb=1&amp;hb=1&amp;hla=1"/>
          <p:cNvSpPr/>
          <p:nvPr/>
        </p:nvSpPr>
        <p:spPr>
          <a:xfrm>
            <a:off x="612648" y="2144908"/>
            <a:ext cx="10963656" cy="391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作者的论证存在漏洞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因为其给出的论据不能严密地递推出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，仅仅通过史实列举和对比，只能让读者发现“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攻守之势异也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“仁义不施”则缺乏充足的论据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即在史实和结论之间缺乏必然的逻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辑关联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。②作者为了追求论述的方便和文气的畅达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多采用概括性叙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，且有意改造历史，将一些不同时代、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不同国家的史实混在一起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忽略细节的真实性和时代的复杂性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，这是文学作品的处理方式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从论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据真实性的角度来说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，这是不值得提倡的做法。（每点3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5dd7755d.fixed?pid=2545674e6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4#35dd7755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9af0aad3?pid=640ef9a21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6_BD.251_1#b89311c76?sp=1&amp;pid=99af0aad3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对于秦亡的原因，众说纷纭。《阿房宫赋》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认为秦因骄奢亡国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过秦论》认为秦因“仁义不施”亡国。学习了本课之后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你应该对秦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亡的原因有了更深层次的理解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，请以小组为单位，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总结秦亡的原因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252_1#b89311c76?sp=1&amp;pid=99af0aad3&amp;color=0,0,0&amp;vtp=1&amp;bbb=1&amp;hb=1&amp;hla=1"/>
          <p:cNvSpPr/>
          <p:nvPr/>
        </p:nvSpPr>
        <p:spPr>
          <a:xfrm>
            <a:off x="612648" y="350164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严刑峻法：以法家思想治国，法律严苛，导致民众不满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会矛盾加剧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。②徭役与赋税：滥用民力，修建长城、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阿房宫等工程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徭役和赋税繁重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，百姓生活困苦，民怨四起。③缺乏仁政：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重法轻儒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忽视儒家仁政思想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，未能赢得民心，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统治基础薄弱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2_1#b89311c76?sp=1&amp;pid=99af0aad3&amp;color=0,0,0&amp;vtp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251_1#b89311c76?sp=1&amp;pid=99af0aad3&amp;color=0,0,0&amp;vtp=1&amp;bbb=1&amp;hb=1&amp;hla=1"/>
          <p:cNvSpPr/>
          <p:nvPr/>
        </p:nvSpPr>
        <p:spPr>
          <a:xfrm>
            <a:off x="612648" y="4426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内部腐败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秦二世时期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，赵高等权臣专权，朝政腐败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进一步削弱统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六国残余势力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:秦统一后，六国贵族和民众的反抗情绪未消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为统治的隐患。⑥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文化冲突:强行推行“车同轨，书同文”等政策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忽视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各地文化差异，引发冲突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。⑦军事扩张过度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统一后继续大规模军事扩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消耗大量资源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，加剧内部危机。⑧继承问题：秦始皇死后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继承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问题引发内乱，秦二世能力不足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，无法有效应对危机。（每点1分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出任意六点即可）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6a04007?pid=640ef9a21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6_BD.127_1#a3159c7cc?sp=1&amp;pid=a46a04007&amp;color=0,0,0&amp;vtp=1&amp;bbb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①崤函(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②膏腴(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③逡巡(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④遗镞(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⑤漂橹(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⑥鞭笞(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⑦藩篱(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⑧黔首(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⑨隳名城(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⑩锋镝(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⑪瓮牖(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⑫劲弩(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64007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⑬氓隶(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⑭棘矜(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6_AN.128_1#a3159c7cc.bracket?pid=a46a04007&amp;color=0,0,0&amp;vpa=106&amp;vtp=1&amp;bbb=1"/>
          <p:cNvSpPr/>
          <p:nvPr/>
        </p:nvSpPr>
        <p:spPr>
          <a:xfrm>
            <a:off x="1765967" y="1609344"/>
            <a:ext cx="8921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xi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5" name="QB_6_AN.129_1#a3159c7cc.bracket?pid=a46a04007&amp;color=0,0,0&amp;vpa=107&amp;vtp=1&amp;bbb=1"/>
          <p:cNvSpPr/>
          <p:nvPr/>
        </p:nvSpPr>
        <p:spPr>
          <a:xfrm>
            <a:off x="7444772" y="1609344"/>
            <a:ext cx="6350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yú</a:t>
            </a:r>
            <a:endParaRPr lang="en-US" altLang="zh-CN" sz="2800" dirty="0"/>
          </a:p>
        </p:txBody>
      </p:sp>
      <p:sp>
        <p:nvSpPr>
          <p:cNvPr id="6" name="QB_6_AN.130_1#a3159c7cc.bracket?pid=a46a04007&amp;color=0,0,0&amp;vpa=108&amp;vtp=1&amp;bbb=1"/>
          <p:cNvSpPr/>
          <p:nvPr/>
        </p:nvSpPr>
        <p:spPr>
          <a:xfrm>
            <a:off x="1791367" y="2257044"/>
            <a:ext cx="85407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qūn</a:t>
            </a:r>
            <a:endParaRPr lang="en-US" altLang="zh-CN" sz="2800" dirty="0"/>
          </a:p>
        </p:txBody>
      </p:sp>
      <p:sp>
        <p:nvSpPr>
          <p:cNvPr id="7" name="QB_6_AN.131_1#a3159c7cc.bracket?pid=a46a04007&amp;color=0,0,0&amp;vpa=109&amp;vtp=1&amp;bbb=1"/>
          <p:cNvSpPr/>
          <p:nvPr/>
        </p:nvSpPr>
        <p:spPr>
          <a:xfrm>
            <a:off x="7457472" y="2257044"/>
            <a:ext cx="6143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zú</a:t>
            </a:r>
            <a:endParaRPr lang="en-US" altLang="zh-CN" sz="2800" dirty="0"/>
          </a:p>
        </p:txBody>
      </p:sp>
      <p:sp>
        <p:nvSpPr>
          <p:cNvPr id="8" name="QB_6_AN.132_1#a3159c7cc.bracket?pid=a46a04007&amp;color=0,0,0&amp;vpa=110&amp;vtp=1&amp;bbb=1"/>
          <p:cNvSpPr/>
          <p:nvPr/>
        </p:nvSpPr>
        <p:spPr>
          <a:xfrm>
            <a:off x="1753267" y="2904744"/>
            <a:ext cx="5556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lǔ</a:t>
            </a:r>
            <a:endParaRPr lang="en-US" altLang="zh-CN" sz="2800" dirty="0"/>
          </a:p>
        </p:txBody>
      </p:sp>
      <p:sp>
        <p:nvSpPr>
          <p:cNvPr id="9" name="QB_6_AN.133_1#a3159c7cc.bracket?pid=a46a04007&amp;color=0,0,0&amp;vpa=111&amp;vtp=1&amp;bbb=1"/>
          <p:cNvSpPr/>
          <p:nvPr/>
        </p:nvSpPr>
        <p:spPr>
          <a:xfrm>
            <a:off x="7406672" y="2904744"/>
            <a:ext cx="7127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chī</a:t>
            </a:r>
            <a:endParaRPr lang="en-US" altLang="zh-CN" sz="2800" dirty="0"/>
          </a:p>
        </p:txBody>
      </p:sp>
      <p:sp>
        <p:nvSpPr>
          <p:cNvPr id="10" name="QB_6_AN.134_1#a3159c7cc.bracket?pid=a46a04007&amp;color=0,0,0&amp;vpa=112&amp;vtp=1&amp;bbb=1"/>
          <p:cNvSpPr/>
          <p:nvPr/>
        </p:nvSpPr>
        <p:spPr>
          <a:xfrm>
            <a:off x="1829467" y="3552444"/>
            <a:ext cx="7556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1" name="QB_6_AN.135_1#a3159c7cc.bracket?pid=a46a04007&amp;color=0,0,0&amp;vpa=113&amp;vtp=1&amp;bbb=1"/>
          <p:cNvSpPr/>
          <p:nvPr/>
        </p:nvSpPr>
        <p:spPr>
          <a:xfrm>
            <a:off x="7470172" y="3552444"/>
            <a:ext cx="93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2" name="QB_6_AN.136_1#a3159c7cc.bracket?pid=a46a04007&amp;color=0,0,0&amp;vpa=114&amp;vtp=1&amp;bbb=1"/>
          <p:cNvSpPr/>
          <p:nvPr/>
        </p:nvSpPr>
        <p:spPr>
          <a:xfrm>
            <a:off x="2185067" y="4200144"/>
            <a:ext cx="7540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huī</a:t>
            </a:r>
            <a:endParaRPr lang="en-US" altLang="zh-CN" sz="2800" dirty="0"/>
          </a:p>
        </p:txBody>
      </p:sp>
      <p:sp>
        <p:nvSpPr>
          <p:cNvPr id="13" name="QB_6_AN.137_1#a3159c7cc.bracket?pid=a46a04007&amp;color=0,0,0&amp;vpa=115&amp;vtp=1&amp;bbb=1"/>
          <p:cNvSpPr/>
          <p:nvPr/>
        </p:nvSpPr>
        <p:spPr>
          <a:xfrm>
            <a:off x="7393972" y="4200144"/>
            <a:ext cx="5556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dí</a:t>
            </a:r>
            <a:endParaRPr lang="en-US" altLang="zh-CN" sz="2800" dirty="0"/>
          </a:p>
        </p:txBody>
      </p:sp>
      <p:sp>
        <p:nvSpPr>
          <p:cNvPr id="14" name="QB_6_AN.138_1#a3159c7cc.bracket?pid=a46a04007&amp;color=0,0,0&amp;vpa=116&amp;vtp=1&amp;bbb=1"/>
          <p:cNvSpPr/>
          <p:nvPr/>
        </p:nvSpPr>
        <p:spPr>
          <a:xfrm>
            <a:off x="1875504" y="4847844"/>
            <a:ext cx="8128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yǒu</a:t>
            </a:r>
            <a:endParaRPr lang="en-US" altLang="zh-CN" sz="2800" dirty="0"/>
          </a:p>
        </p:txBody>
      </p:sp>
      <p:sp>
        <p:nvSpPr>
          <p:cNvPr id="15" name="QB_6_AN.139_1#a3159c7cc.bracket?pid=a46a04007&amp;color=0,0,0&amp;vpa=117&amp;vtp=1&amp;bbb=1"/>
          <p:cNvSpPr/>
          <p:nvPr/>
        </p:nvSpPr>
        <p:spPr>
          <a:xfrm>
            <a:off x="7490809" y="4847844"/>
            <a:ext cx="86995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jìnɡ</a:t>
            </a:r>
            <a:endParaRPr lang="en-US" altLang="zh-CN" sz="2800" dirty="0"/>
          </a:p>
        </p:txBody>
      </p:sp>
      <p:sp>
        <p:nvSpPr>
          <p:cNvPr id="16" name="QB_6_AN.140_1#a3159c7cc.bracket?pid=a46a04007&amp;color=0,0,0&amp;vpa=118&amp;vtp=1&amp;bbb=1"/>
          <p:cNvSpPr/>
          <p:nvPr/>
        </p:nvSpPr>
        <p:spPr>
          <a:xfrm>
            <a:off x="1824704" y="5495544"/>
            <a:ext cx="11064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ménɡ</a:t>
            </a:r>
            <a:endParaRPr lang="en-US" altLang="zh-CN" sz="2800" dirty="0"/>
          </a:p>
        </p:txBody>
      </p:sp>
      <p:sp>
        <p:nvSpPr>
          <p:cNvPr id="17" name="QB_6_AN.141_1#a3159c7cc.bracket?pid=a46a04007&amp;color=0,0,0&amp;vpa=119&amp;vtp=1&amp;bbb=1"/>
          <p:cNvSpPr/>
          <p:nvPr/>
        </p:nvSpPr>
        <p:spPr>
          <a:xfrm>
            <a:off x="7541609" y="5495544"/>
            <a:ext cx="7540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qín</a:t>
            </a:r>
            <a:endParaRPr lang="en-US" altLang="zh-CN" sz="2800" dirty="0"/>
          </a:p>
        </p:txBody>
      </p:sp>
      <p:sp>
        <p:nvSpPr>
          <p:cNvPr id="18" name="QB_6_BD.127_1#a3159c7cc?sp=1&amp;pid=a46a04007&amp;color=0,0,0&amp;vtp=1&amp;bbb=1&amp;zzd= 3"/>
          <p:cNvSpPr/>
          <p:nvPr/>
        </p:nvSpPr>
        <p:spPr>
          <a:xfrm>
            <a:off x="11270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127_1#a3159c7cc?sp=1&amp;pid=a46a04007&amp;color=0,0,0&amp;vtp=1&amp;bbb=1&amp;zzd= 3"/>
          <p:cNvSpPr/>
          <p:nvPr/>
        </p:nvSpPr>
        <p:spPr>
          <a:xfrm>
            <a:off x="7123335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127_1#a3159c7cc?sp=1&amp;pid=a46a04007&amp;color=0,0,0&amp;vtp=1&amp;bbb=1&amp;zzd= 5"/>
          <p:cNvSpPr/>
          <p:nvPr/>
        </p:nvSpPr>
        <p:spPr>
          <a:xfrm>
            <a:off x="1127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127_1#a3159c7cc?sp=1&amp;pid=a46a04007&amp;color=0,0,0&amp;vtp=1&amp;bbb=1&amp;zzd= 5"/>
          <p:cNvSpPr/>
          <p:nvPr/>
        </p:nvSpPr>
        <p:spPr>
          <a:xfrm>
            <a:off x="7123335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127_1#a3159c7cc?sp=1&amp;pid=a46a04007&amp;color=0,0,0&amp;vtp=1&amp;bbb=1&amp;zzd= 7"/>
          <p:cNvSpPr/>
          <p:nvPr/>
        </p:nvSpPr>
        <p:spPr>
          <a:xfrm>
            <a:off x="1482630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127_1#a3159c7cc?sp=1&amp;pid=a46a04007&amp;color=0,0,0&amp;vtp=1&amp;bbb=1&amp;zzd= 7"/>
          <p:cNvSpPr/>
          <p:nvPr/>
        </p:nvSpPr>
        <p:spPr>
          <a:xfrm>
            <a:off x="7123335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B_6_BD.127_1#a3159c7cc?sp=1&amp;pid=a46a04007&amp;color=0,0,0&amp;vtp=1&amp;bbb=1&amp;zzd= 9"/>
          <p:cNvSpPr/>
          <p:nvPr/>
        </p:nvSpPr>
        <p:spPr>
          <a:xfrm>
            <a:off x="1127030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B_6_BD.127_1#a3159c7cc?sp=1&amp;pid=a46a04007&amp;color=0,0,0&amp;vtp=1&amp;bbb=1&amp;zzd= 9"/>
          <p:cNvSpPr/>
          <p:nvPr/>
        </p:nvSpPr>
        <p:spPr>
          <a:xfrm>
            <a:off x="6767735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QB_6_BD.127_1#a3159c7cc?sp=1&amp;pid=a46a04007&amp;color=0,0,0&amp;vtp=1&amp;bbb=1&amp;zzd= 11"/>
          <p:cNvSpPr/>
          <p:nvPr/>
        </p:nvSpPr>
        <p:spPr>
          <a:xfrm>
            <a:off x="1127030" y="485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QB_6_BD.127_1#a3159c7cc?sp=1&amp;pid=a46a04007&amp;color=0,0,0&amp;vtp=1&amp;bbb=1&amp;zzd= 11"/>
          <p:cNvSpPr/>
          <p:nvPr/>
        </p:nvSpPr>
        <p:spPr>
          <a:xfrm>
            <a:off x="7123335" y="485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B_6_BD.127_1#a3159c7cc?sp=1&amp;pid=a46a04007&amp;color=0,0,0&amp;vtp=1&amp;bbb=1&amp;zzd= 13"/>
          <p:cNvSpPr/>
          <p:nvPr/>
        </p:nvSpPr>
        <p:spPr>
          <a:xfrm>
            <a:off x="1554067" y="550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QB_6_BD.127_1#a3159c7cc?sp=1&amp;pid=a46a04007&amp;color=0,0,0&amp;vtp=1&amp;bbb=1&amp;zzd= 13"/>
          <p:cNvSpPr/>
          <p:nvPr/>
        </p:nvSpPr>
        <p:spPr>
          <a:xfrm>
            <a:off x="6839172" y="550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QB_6_BD.127_1#a3159c7cc?sp=1&amp;pid=a46a04007&amp;color=0,0,0&amp;vtp=1&amp;bbb=1&amp;zzd= 15"/>
          <p:cNvSpPr/>
          <p:nvPr/>
        </p:nvSpPr>
        <p:spPr>
          <a:xfrm>
            <a:off x="1198467" y="616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QB_6_BD.127_1#a3159c7cc?sp=1&amp;pid=a46a04007&amp;color=0,0,0&amp;vtp=1&amp;bbb=1&amp;zzd= 15"/>
          <p:cNvSpPr/>
          <p:nvPr/>
        </p:nvSpPr>
        <p:spPr>
          <a:xfrm>
            <a:off x="7194772" y="616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2_1#eafe89abe?sp=1&amp;pid=a46a04007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外连衡而斗诸侯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合从缔交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赢粮而景从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3" name="QB_6_AN.143_1#eafe89abe.blank?pid=a46a04007&amp;color=0,0,0&amp;vpa=120&amp;vtp=1&amp;bbb=1"/>
          <p:cNvSpPr/>
          <p:nvPr/>
        </p:nvSpPr>
        <p:spPr>
          <a:xfrm>
            <a:off x="1511967" y="1732920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“衡”同“横”，连横。</a:t>
            </a:r>
            <a:endParaRPr lang="en-US" altLang="zh-CN" sz="2800" dirty="0"/>
          </a:p>
        </p:txBody>
      </p:sp>
      <p:sp>
        <p:nvSpPr>
          <p:cNvPr id="4" name="QB_6_AN.144_1#eafe89abe.blank?pid=a46a04007&amp;color=0,0,0&amp;vpa=121&amp;vtp=1&amp;bbb=1"/>
          <p:cNvSpPr/>
          <p:nvPr/>
        </p:nvSpPr>
        <p:spPr>
          <a:xfrm>
            <a:off x="1511967" y="3028320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“从”同“纵”，合纵。</a:t>
            </a:r>
            <a:endParaRPr lang="en-US" altLang="zh-CN" sz="2800" dirty="0"/>
          </a:p>
        </p:txBody>
      </p:sp>
      <p:sp>
        <p:nvSpPr>
          <p:cNvPr id="5" name="QB_6_AN.145_1#eafe89abe.blank?pid=a46a04007&amp;color=0,0,0&amp;vpa=122&amp;vtp=1&amp;bbb=1"/>
          <p:cNvSpPr/>
          <p:nvPr/>
        </p:nvSpPr>
        <p:spPr>
          <a:xfrm>
            <a:off x="1511967" y="4323720"/>
            <a:ext cx="45418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“景”同“影”，像影子一样。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6_1#eafe89abe?pid=a46a04007&amp;color=0,0,0&amp;mp=1&amp;vtp=1&amp;bt=1&amp;bbb=1"/>
          <p:cNvSpPr/>
          <p:nvPr/>
        </p:nvSpPr>
        <p:spPr>
          <a:xfrm>
            <a:off x="612648" y="46634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④锄櫌棘矜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非及乡时之士也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百有余年矣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6_AN.147_1#eafe89abe.blank?pid=a46a04007&amp;color=0,0,0&amp;mp=1&amp;vpa=123&amp;vtp=1&amp;bbb=1"/>
          <p:cNvSpPr/>
          <p:nvPr/>
        </p:nvSpPr>
        <p:spPr>
          <a:xfrm>
            <a:off x="1511967" y="1083564"/>
            <a:ext cx="56134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“櫌”同“耰”，碎土平田用的农具。</a:t>
            </a:r>
            <a:endParaRPr lang="en-US" altLang="zh-CN" sz="2800" dirty="0"/>
          </a:p>
        </p:txBody>
      </p:sp>
      <p:sp>
        <p:nvSpPr>
          <p:cNvPr id="4" name="QB_6_AN.148_1#eafe89abe.blank?pid=a46a04007&amp;color=0,0,0&amp;mp=1&amp;vpa=124&amp;vtp=1&amp;bbb=1"/>
          <p:cNvSpPr/>
          <p:nvPr/>
        </p:nvSpPr>
        <p:spPr>
          <a:xfrm>
            <a:off x="1511967" y="2378964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“乡”同“向”，先前。</a:t>
            </a:r>
            <a:endParaRPr lang="en-US" altLang="zh-CN" sz="2800" dirty="0"/>
          </a:p>
        </p:txBody>
      </p:sp>
      <p:sp>
        <p:nvSpPr>
          <p:cNvPr id="5" name="QB_6_AN.149_1#eafe89abe.blank?pid=a46a04007&amp;color=0,0,0&amp;mp=1&amp;vpa=125&amp;vtp=1&amp;bbb=1"/>
          <p:cNvSpPr/>
          <p:nvPr/>
        </p:nvSpPr>
        <p:spPr>
          <a:xfrm>
            <a:off x="1499267" y="3674364"/>
            <a:ext cx="59705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“有”同“又”，加在整数和零数之间。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0_1#1fc3a27c0?sp=1&amp;pid=a46a04007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①于是秦人拱手而取西河之外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：连词，表示后一事紧接着前一事，后一事往往是由前一事引起的。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南取百越之地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，以为桂林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、象郡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：认为。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③山东豪俊遂并起而亡秦族矣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3" name="QB_6_AN.151_1#1fc3a27c0.blank?pid=a46a04007&amp;color=0,0,0&amp;vpa=126&amp;vtp=1&amp;bbb=1"/>
          <p:cNvSpPr/>
          <p:nvPr/>
        </p:nvSpPr>
        <p:spPr>
          <a:xfrm>
            <a:off x="1689767" y="17329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在这种情况下。</a:t>
            </a:r>
            <a:endParaRPr lang="en-US" altLang="zh-CN" sz="2800" dirty="0"/>
          </a:p>
        </p:txBody>
      </p:sp>
      <p:sp>
        <p:nvSpPr>
          <p:cNvPr id="4" name="QB_6_AN.152_1#1fc3a27c0.blank?pid=a46a04007&amp;color=0,0,0&amp;vpa=127&amp;vtp=1&amp;bbb=1"/>
          <p:cNvSpPr/>
          <p:nvPr/>
        </p:nvSpPr>
        <p:spPr>
          <a:xfrm>
            <a:off x="1854867" y="3676020"/>
            <a:ext cx="84693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介词“以”和动词“为”连用，可译为“把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设置为”。</a:t>
            </a:r>
            <a:endParaRPr lang="en-US" altLang="zh-CN" sz="2800" dirty="0"/>
          </a:p>
        </p:txBody>
      </p:sp>
      <p:sp>
        <p:nvSpPr>
          <p:cNvPr id="9" name="QB_6_BD.150_1#1fc3a27c0?sp=1&amp;pid=a46a04007&amp;color=0,0,0&amp;vtp=1&amp;bt=1&amp;bbb=1&amp;hb=1&amp;zzd= 3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150_1#1fc3a27c0?sp=1&amp;pid=a46a04007&amp;color=0,0,0&amp;vtp=1&amp;bt=1&amp;bbb=1&amp;hb=1&amp;zzd= 3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150_1#1fc3a27c0?sp=1&amp;pid=a46a04007&amp;color=0,0,0&amp;vtp=1&amp;bt=1&amp;bbb=1&amp;hb=1&amp;zzd= 9"/>
          <p:cNvSpPr/>
          <p:nvPr/>
        </p:nvSpPr>
        <p:spPr>
          <a:xfrm>
            <a:off x="36162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150_1#1fc3a27c0?sp=1&amp;pid=a46a04007&amp;color=0,0,0&amp;vtp=1&amp;bt=1&amp;bbb=1&amp;hb=1&amp;zzd= 9"/>
          <p:cNvSpPr/>
          <p:nvPr/>
        </p:nvSpPr>
        <p:spPr>
          <a:xfrm>
            <a:off x="39718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150_1#1fc3a27c0?sp=1&amp;pid=a46a04007&amp;color=0,0,0&amp;vtp=1&amp;bt=1&amp;bbb=1&amp;hb=1&amp;zzd= 15"/>
          <p:cNvSpPr/>
          <p:nvPr/>
        </p:nvSpPr>
        <p:spPr>
          <a:xfrm>
            <a:off x="11270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150_1#1fc3a27c0?sp=1&amp;pid=a46a04007&amp;color=0,0,0&amp;vtp=1&amp;bt=1&amp;bbb=1&amp;hb=1&amp;zzd= 15"/>
          <p:cNvSpPr/>
          <p:nvPr/>
        </p:nvSpPr>
        <p:spPr>
          <a:xfrm>
            <a:off x="14826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0_1#1fc3a27c0?sp=1&amp;pid=a46a04007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：山东省。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④宽厚而爱人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：名词，丈夫或妻子，也指恋爱中男女的一方。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⑤以致天下之士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153_1#1fc3a27c0.blank?pid=a46a04007&amp;color=0,0,0&amp;vpa=128&amp;vtp=1&amp;bbb=1"/>
          <p:cNvSpPr/>
          <p:nvPr/>
        </p:nvSpPr>
        <p:spPr>
          <a:xfrm>
            <a:off x="1867567" y="4375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崤山以东，代指东方诸国。</a:t>
            </a:r>
            <a:endParaRPr lang="en-US" altLang="zh-CN" sz="2800" dirty="0"/>
          </a:p>
        </p:txBody>
      </p:sp>
      <p:sp>
        <p:nvSpPr>
          <p:cNvPr id="4" name="QB_6_AN.154_1#1fc3a27c0.blank?pid=a46a04007&amp;color=0,0,0&amp;vpa=129&amp;vtp=1&amp;bbb=1"/>
          <p:cNvSpPr/>
          <p:nvPr/>
        </p:nvSpPr>
        <p:spPr>
          <a:xfrm>
            <a:off x="1867567" y="23806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爱护百姓。</a:t>
            </a:r>
            <a:endParaRPr lang="en-US" altLang="zh-CN" sz="2800" dirty="0"/>
          </a:p>
        </p:txBody>
      </p:sp>
      <p:sp>
        <p:nvSpPr>
          <p:cNvPr id="5" name="QB_6_AN.155_1#1fc3a27c0.blank?pid=a46a04007&amp;color=0,0,0&amp;vpa=130&amp;vtp=1&amp;bbb=1"/>
          <p:cNvSpPr/>
          <p:nvPr/>
        </p:nvSpPr>
        <p:spPr>
          <a:xfrm>
            <a:off x="1854867" y="4323720"/>
            <a:ext cx="63277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介词“以”和动词“致”连用，用来招引。</a:t>
            </a:r>
            <a:endParaRPr lang="en-US" altLang="zh-CN" sz="2800" dirty="0"/>
          </a:p>
        </p:txBody>
      </p:sp>
      <p:sp>
        <p:nvSpPr>
          <p:cNvPr id="7" name="QB_6_BD.150_1#1fc3a27c0?sp=1&amp;pid=a46a04007&amp;color=0,0,0&amp;vtp=1&amp;bt=1&amp;bbb=1&amp;hb=1&amp;zzd= 6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150_1#1fc3a27c0?sp=1&amp;pid=a46a04007&amp;color=0,0,0&amp;vtp=1&amp;bt=1&amp;bbb=1&amp;hb=1&amp;zzd= 6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50_1#1fc3a27c0?sp=1&amp;pid=a46a04007&amp;color=0,0,0&amp;vtp=1&amp;bt=1&amp;bbb=1&amp;hb=1&amp;zzd= 12"/>
          <p:cNvSpPr/>
          <p:nvPr/>
        </p:nvSpPr>
        <p:spPr>
          <a:xfrm>
            <a:off x="11270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150_1#1fc3a27c0?sp=1&amp;pid=a46a04007&amp;color=0,0,0&amp;vtp=1&amp;bt=1&amp;bbb=1&amp;hb=1&amp;zzd= 12"/>
          <p:cNvSpPr/>
          <p:nvPr/>
        </p:nvSpPr>
        <p:spPr>
          <a:xfrm>
            <a:off x="1482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0_1#1fc3a27c0?sp=1&amp;pid=a46a04007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：连词，用在下半句话的开头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表示下文是上述原因所形成的结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（多指不好的结果）。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⑥才能不及中人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：为双方介绍买卖、调解纠纷等并做见证的人。</a:t>
            </a:r>
            <a:endParaRPr lang="en-US" altLang="zh-CN" sz="2800" dirty="0"/>
          </a:p>
        </p:txBody>
      </p:sp>
      <p:sp>
        <p:nvSpPr>
          <p:cNvPr id="3" name="QB_6_AN.156_1#1fc3a27c0.blank?pid=a46a04007&amp;color=0,0,0&amp;vpa=131&amp;vtp=1&amp;bbb=1"/>
          <p:cNvSpPr/>
          <p:nvPr/>
        </p:nvSpPr>
        <p:spPr>
          <a:xfrm>
            <a:off x="1867567" y="23806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平常的人。</a:t>
            </a:r>
            <a:endParaRPr lang="en-US" altLang="zh-CN" sz="2800" dirty="0"/>
          </a:p>
        </p:txBody>
      </p:sp>
      <p:sp>
        <p:nvSpPr>
          <p:cNvPr id="4" name="QB_6_BD.150_1#1fc3a27c0?sp=1&amp;pid=a46a04007&amp;color=0,0,0&amp;vtp=1&amp;bt=1&amp;bbb=1&amp;hb=1&amp;zzd= 4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6_BD.150_1#1fc3a27c0?sp=1&amp;pid=a46a04007&amp;color=0,0,0&amp;vtp=1&amp;bt=1&amp;bbb=1&amp;hb=1&amp;zzd= 4"/>
          <p:cNvSpPr/>
          <p:nvPr/>
        </p:nvSpPr>
        <p:spPr>
          <a:xfrm>
            <a:off x="29050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7_1#af828b365?pid=a46a04007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BD.158_1#31ef6a11a?sp=1&amp;pid=af828b365&amp;color=0,0,0&amp;vtp=1&amp;bbb=1"/>
          <p:cNvSpPr/>
          <p:nvPr/>
        </p:nvSpPr>
        <p:spPr>
          <a:xfrm>
            <a:off x="612648" y="1085231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秦孝公据崤函之固(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君臣固守以窥周室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③临不测之渊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以为固(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寡固不可以敌众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7_AN.159_1#31ef6a11a.bracket?pid=af828b365&amp;color=0,0,0&amp;vpa=132&amp;vtp=1&amp;bbb=1"/>
          <p:cNvSpPr/>
          <p:nvPr/>
        </p:nvSpPr>
        <p:spPr>
          <a:xfrm>
            <a:off x="3950366" y="174055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名词，险固的地势</a:t>
            </a:r>
            <a:endParaRPr lang="en-US" altLang="zh-CN" sz="2800" dirty="0"/>
          </a:p>
        </p:txBody>
      </p:sp>
      <p:sp>
        <p:nvSpPr>
          <p:cNvPr id="9" name="QB_7_AN.160_1#31ef6a11a.bracket?pid=af828b365&amp;color=0,0,0&amp;vpa=133&amp;vtp=1&amp;bbb=1"/>
          <p:cNvSpPr/>
          <p:nvPr/>
        </p:nvSpPr>
        <p:spPr>
          <a:xfrm>
            <a:off x="3950366" y="23882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副词，牢固地</a:t>
            </a:r>
            <a:endParaRPr lang="en-US" altLang="zh-CN" sz="2800" dirty="0"/>
          </a:p>
        </p:txBody>
      </p:sp>
      <p:sp>
        <p:nvSpPr>
          <p:cNvPr id="10" name="QB_7_AN.161_1#31ef6a11a.bracket?pid=af828b365&amp;color=0,0,0&amp;vpa=134&amp;vtp=1&amp;bbb=1"/>
          <p:cNvSpPr/>
          <p:nvPr/>
        </p:nvSpPr>
        <p:spPr>
          <a:xfrm>
            <a:off x="4305966" y="303595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名词，坚固的屏障</a:t>
            </a:r>
            <a:endParaRPr lang="en-US" altLang="zh-CN" sz="2800" dirty="0"/>
          </a:p>
        </p:txBody>
      </p:sp>
      <p:sp>
        <p:nvSpPr>
          <p:cNvPr id="11" name="QB_7_AN.162_1#31ef6a11a.bracket?pid=af828b365&amp;color=0,0,0&amp;vpa=135&amp;vtp=1&amp;bbb=1"/>
          <p:cNvSpPr/>
          <p:nvPr/>
        </p:nvSpPr>
        <p:spPr>
          <a:xfrm>
            <a:off x="3594766" y="368365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副词，本来</a:t>
            </a:r>
            <a:endParaRPr lang="en-US" altLang="zh-CN" sz="2800" dirty="0"/>
          </a:p>
        </p:txBody>
      </p:sp>
      <p:sp>
        <p:nvSpPr>
          <p:cNvPr id="12" name="QB_7_BD.158_1#31ef6a11a?sp=1&amp;pid=af828b365&amp;color=0,0,0&amp;vtp=1&amp;bbb=1&amp;zzd= 2"/>
          <p:cNvSpPr/>
          <p:nvPr/>
        </p:nvSpPr>
        <p:spPr>
          <a:xfrm>
            <a:off x="36162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58_1#31ef6a11a?sp=1&amp;pid=af828b365&amp;color=0,0,0&amp;vtp=1&amp;bbb=1&amp;zzd= 3"/>
          <p:cNvSpPr/>
          <p:nvPr/>
        </p:nvSpPr>
        <p:spPr>
          <a:xfrm>
            <a:off x="18382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58_1#31ef6a11a?sp=1&amp;pid=af828b365&amp;color=0,0,0&amp;vtp=1&amp;bbb=1&amp;zzd= 4"/>
          <p:cNvSpPr/>
          <p:nvPr/>
        </p:nvSpPr>
        <p:spPr>
          <a:xfrm>
            <a:off x="39718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58_1#31ef6a11a?sp=1&amp;pid=af828b365&amp;color=0,0,0&amp;vtp=1&amp;bbb=1&amp;zzd= 5"/>
          <p:cNvSpPr/>
          <p:nvPr/>
        </p:nvSpPr>
        <p:spPr>
          <a:xfrm>
            <a:off x="1482630" y="4349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3_1#31ef6a11a?sp=1&amp;pid=af828b365&amp;color=0,0,0&amp;vtp=1&amp;bt=1&amp;bbb=1"/>
          <p:cNvSpPr/>
          <p:nvPr/>
        </p:nvSpPr>
        <p:spPr>
          <a:xfrm>
            <a:off x="612648" y="46634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夫子固拙于用大矣(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⑥独夫之心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日益骄固(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根不固而求木之长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⑧固国不以山溪之险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7_AN.164_1#31ef6a11a.bracket?pid=af828b365&amp;color=0,0,0&amp;vpa=136&amp;vtp=1&amp;bbb=1"/>
          <p:cNvSpPr/>
          <p:nvPr/>
        </p:nvSpPr>
        <p:spPr>
          <a:xfrm>
            <a:off x="3950366" y="4739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副词，确实</a:t>
            </a:r>
            <a:endParaRPr lang="en-US" altLang="zh-CN" sz="2800" dirty="0"/>
          </a:p>
        </p:txBody>
      </p:sp>
      <p:sp>
        <p:nvSpPr>
          <p:cNvPr id="7" name="QB_7_AN.165_1#31ef6a11a.bracket?pid=af828b365&amp;color=0,0,0&amp;vpa=137&amp;vtp=1&amp;bbb=1"/>
          <p:cNvSpPr/>
          <p:nvPr/>
        </p:nvSpPr>
        <p:spPr>
          <a:xfrm>
            <a:off x="4305966" y="112166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形容词，顽固</a:t>
            </a:r>
            <a:endParaRPr lang="en-US" altLang="zh-CN" sz="2800" dirty="0"/>
          </a:p>
        </p:txBody>
      </p:sp>
      <p:sp>
        <p:nvSpPr>
          <p:cNvPr id="8" name="QB_7_AN.166_1#31ef6a11a.bracket?pid=af828b365&amp;color=0,0,0&amp;vpa=138&amp;vtp=1&amp;bbb=1"/>
          <p:cNvSpPr/>
          <p:nvPr/>
        </p:nvSpPr>
        <p:spPr>
          <a:xfrm>
            <a:off x="3950366" y="176936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形容词，稳固</a:t>
            </a:r>
            <a:endParaRPr lang="en-US" altLang="zh-CN" sz="2800" dirty="0"/>
          </a:p>
        </p:txBody>
      </p:sp>
      <p:sp>
        <p:nvSpPr>
          <p:cNvPr id="9" name="QB_7_AN.167_1#31ef6a11a.bracket?pid=af828b365&amp;color=0,0,0&amp;vpa=139&amp;vtp=1&amp;bbb=1"/>
          <p:cNvSpPr/>
          <p:nvPr/>
        </p:nvSpPr>
        <p:spPr>
          <a:xfrm>
            <a:off x="3950366" y="24170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动词，巩固</a:t>
            </a:r>
            <a:endParaRPr lang="en-US" altLang="zh-CN" sz="2800" dirty="0"/>
          </a:p>
        </p:txBody>
      </p:sp>
      <p:sp>
        <p:nvSpPr>
          <p:cNvPr id="10" name="QB_7_BD.163_1#31ef6a11a?sp=1&amp;pid=af828b365&amp;color=0,0,0&amp;vtp=1&amp;bt=1&amp;bbb=1&amp;zzd= 1"/>
          <p:cNvSpPr/>
          <p:nvPr/>
        </p:nvSpPr>
        <p:spPr>
          <a:xfrm>
            <a:off x="1838230" y="1126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7_BD.163_1#31ef6a11a?sp=1&amp;pid=af828b365&amp;color=0,0,0&amp;vtp=1&amp;bt=1&amp;bbb=1&amp;zzd= 2"/>
          <p:cNvSpPr/>
          <p:nvPr/>
        </p:nvSpPr>
        <p:spPr>
          <a:xfrm>
            <a:off x="3971830" y="1774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163_1#31ef6a11a?sp=1&amp;pid=af828b365&amp;color=0,0,0&amp;vtp=1&amp;bt=1&amp;bbb=1&amp;zzd= 3"/>
          <p:cNvSpPr/>
          <p:nvPr/>
        </p:nvSpPr>
        <p:spPr>
          <a:xfrm>
            <a:off x="1838230" y="2422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63_1#31ef6a11a?sp=1&amp;pid=af828b365&amp;color=0,0,0&amp;vtp=1&amp;bt=1&amp;bbb=1&amp;zzd= 4"/>
          <p:cNvSpPr/>
          <p:nvPr/>
        </p:nvSpPr>
        <p:spPr>
          <a:xfrm>
            <a:off x="1127030" y="3082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f29d466?pid=35dd7755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6_BD#628b0f86b?htil=1&amp;pid=8ff29d466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8001" y="1211030"/>
            <a:ext cx="167335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6_BD#628b0f86b?htil=1&amp;pid=8ff29d466&amp;color=0,0,0&amp;vtp=1&amp;bbb=1&amp;hb=1"/>
          <p:cNvSpPr/>
          <p:nvPr/>
        </p:nvSpPr>
        <p:spPr>
          <a:xfrm>
            <a:off x="612648" y="1174454"/>
            <a:ext cx="916228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贾谊（前200—前168），洛阳（今属河南）人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政论家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、文学家。贾谊在年少时即以博学能文著称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被汉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文帝召为博士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,不久被擢升为太中大夫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因在政治方面多次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提出改革建议而触犯权贵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,被贬为长沙王太傅，后被召回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梁怀王太傅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。后因梁怀王坠马而死，他自伤为傅无状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忧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郁而死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，年仅33岁。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8_1#9623aa1f1?sp=1&amp;pid=af828b365&amp;color=0,0,0&amp;vtp=1&amp;bt=1&amp;bb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制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赵奢之伦制其兵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秦有余力而制其弊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履至尊而制六合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7_BD.168_5#9623aa1f1?sp=1&amp;pid=af828b365&amp;color=0,0,0&amp;vtp=1&amp;bbb=1"/>
          <p:cNvSpPr/>
          <p:nvPr/>
        </p:nvSpPr>
        <p:spPr>
          <a:xfrm>
            <a:off x="612648" y="30893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④乃重修岳阳楼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增其旧制(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⑤是故明君制民之产(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7_AN.169_1#9623aa1f1.bracket?pid=af828b365&amp;color=0,0,0&amp;vpa=140&amp;vtp=1&amp;bbb=1"/>
          <p:cNvSpPr/>
          <p:nvPr/>
        </p:nvSpPr>
        <p:spPr>
          <a:xfrm>
            <a:off x="3594766" y="11233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动词，统领、统率</a:t>
            </a:r>
            <a:endParaRPr lang="en-US" altLang="zh-CN" sz="2800" dirty="0"/>
          </a:p>
        </p:txBody>
      </p:sp>
      <p:sp>
        <p:nvSpPr>
          <p:cNvPr id="8" name="QB_7_AN.170_1#9623aa1f1.bracket?pid=af828b365&amp;color=0,0,0&amp;vpa=141&amp;vtp=1&amp;bbb=1"/>
          <p:cNvSpPr/>
          <p:nvPr/>
        </p:nvSpPr>
        <p:spPr>
          <a:xfrm>
            <a:off x="39503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动词，制服</a:t>
            </a:r>
            <a:endParaRPr lang="en-US" altLang="zh-CN" sz="2800" dirty="0"/>
          </a:p>
        </p:txBody>
      </p:sp>
      <p:sp>
        <p:nvSpPr>
          <p:cNvPr id="9" name="QB_7_AN.171_1#9623aa1f1.bracket?pid=af828b365&amp;color=0,0,0&amp;vpa=142&amp;vtp=1&amp;bbb=1"/>
          <p:cNvSpPr/>
          <p:nvPr/>
        </p:nvSpPr>
        <p:spPr>
          <a:xfrm>
            <a:off x="3594766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动词，控制</a:t>
            </a:r>
            <a:endParaRPr lang="en-US" altLang="zh-CN" sz="2800" dirty="0"/>
          </a:p>
        </p:txBody>
      </p:sp>
      <p:sp>
        <p:nvSpPr>
          <p:cNvPr id="10" name="QB_7_AN.172_1#9623aa1f1.bracket?pid=af828b365&amp;color=0,0,0&amp;vpa=143&amp;vtp=1&amp;bbb=1"/>
          <p:cNvSpPr/>
          <p:nvPr/>
        </p:nvSpPr>
        <p:spPr>
          <a:xfrm>
            <a:off x="5017166" y="309697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名词，规模</a:t>
            </a:r>
            <a:endParaRPr lang="en-US" altLang="zh-CN" sz="2800" dirty="0"/>
          </a:p>
        </p:txBody>
      </p:sp>
      <p:sp>
        <p:nvSpPr>
          <p:cNvPr id="11" name="QB_7_AN.173_1#9623aa1f1.bracket?pid=af828b365&amp;color=0,0,0&amp;vpa=144&amp;vtp=1&amp;bbb=1"/>
          <p:cNvSpPr/>
          <p:nvPr/>
        </p:nvSpPr>
        <p:spPr>
          <a:xfrm>
            <a:off x="3950366" y="374467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动词，规定</a:t>
            </a:r>
            <a:endParaRPr lang="en-US" altLang="zh-CN" sz="2800" dirty="0"/>
          </a:p>
        </p:txBody>
      </p:sp>
      <p:sp>
        <p:nvSpPr>
          <p:cNvPr id="12" name="QB_7_BD.168_1#9623aa1f1?sp=1&amp;pid=af828b365&amp;color=0,0,0&amp;vtp=1&amp;bt=1&amp;bbb=1&amp;zzd= 2"/>
          <p:cNvSpPr/>
          <p:nvPr/>
        </p:nvSpPr>
        <p:spPr>
          <a:xfrm>
            <a:off x="25494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68_1#9623aa1f1?sp=1&amp;pid=af828b365&amp;color=0,0,0&amp;vtp=1&amp;bt=1&amp;bbb=1&amp;zzd= 3"/>
          <p:cNvSpPr/>
          <p:nvPr/>
        </p:nvSpPr>
        <p:spPr>
          <a:xfrm>
            <a:off x="29050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68_1#9623aa1f1?sp=1&amp;pid=af828b365&amp;color=0,0,0&amp;vtp=1&amp;bt=1&amp;bbb=1&amp;zzd= 4"/>
          <p:cNvSpPr/>
          <p:nvPr/>
        </p:nvSpPr>
        <p:spPr>
          <a:xfrm>
            <a:off x="2549430" y="3084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68_5#9623aa1f1?sp=1&amp;pid=af828b365&amp;color=0,0,0&amp;vtp=1&amp;bbb=1&amp;zzd= 1"/>
          <p:cNvSpPr/>
          <p:nvPr/>
        </p:nvSpPr>
        <p:spPr>
          <a:xfrm>
            <a:off x="4683030" y="37497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68_5#9623aa1f1?sp=1&amp;pid=af828b365&amp;color=0,0,0&amp;vtp=1&amp;bbb=1&amp;zzd= 3"/>
          <p:cNvSpPr/>
          <p:nvPr/>
        </p:nvSpPr>
        <p:spPr>
          <a:xfrm>
            <a:off x="2549430" y="4410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4_1#2560913ef?sp=1&amp;pid=af828b365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度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内立法度(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与陈涉度长絜大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关山度若飞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则思三驱以为度(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⑤度我至军中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,公乃入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7_AN.175_1#2560913ef.bracket?pid=af828b365&amp;color=0,0,0&amp;vpa=145&amp;vtp=1&amp;bbb=1"/>
          <p:cNvSpPr/>
          <p:nvPr/>
        </p:nvSpPr>
        <p:spPr>
          <a:xfrm>
            <a:off x="2527967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名词，制度</a:t>
            </a:r>
            <a:endParaRPr lang="en-US" altLang="zh-CN" sz="2800" dirty="0"/>
          </a:p>
        </p:txBody>
      </p:sp>
      <p:sp>
        <p:nvSpPr>
          <p:cNvPr id="9" name="QB_7_AN.176_1#2560913ef.bracket?pid=af828b365&amp;color=0,0,0&amp;vpa=146&amp;vtp=1&amp;bbb=1"/>
          <p:cNvSpPr/>
          <p:nvPr/>
        </p:nvSpPr>
        <p:spPr>
          <a:xfrm>
            <a:off x="3594766" y="17710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动词，量</a:t>
            </a:r>
            <a:endParaRPr lang="en-US" altLang="zh-CN" sz="2800" dirty="0"/>
          </a:p>
        </p:txBody>
      </p:sp>
      <p:sp>
        <p:nvSpPr>
          <p:cNvPr id="10" name="QB_7_AN.177_1#2560913ef.bracket?pid=af828b365&amp;color=0,0,0&amp;vpa=147&amp;vtp=1&amp;bbb=1"/>
          <p:cNvSpPr/>
          <p:nvPr/>
        </p:nvSpPr>
        <p:spPr>
          <a:xfrm>
            <a:off x="2883567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动词，越过</a:t>
            </a:r>
            <a:endParaRPr lang="en-US" altLang="zh-CN" sz="2800" dirty="0"/>
          </a:p>
        </p:txBody>
      </p:sp>
      <p:sp>
        <p:nvSpPr>
          <p:cNvPr id="11" name="QB_7_AN.178_1#2560913ef.bracket?pid=af828b365&amp;color=0,0,0&amp;vpa=148&amp;vtp=1&amp;bbb=1"/>
          <p:cNvSpPr/>
          <p:nvPr/>
        </p:nvSpPr>
        <p:spPr>
          <a:xfrm>
            <a:off x="35947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名词，限度</a:t>
            </a:r>
            <a:endParaRPr lang="en-US" altLang="zh-CN" sz="2800" dirty="0"/>
          </a:p>
        </p:txBody>
      </p:sp>
      <p:sp>
        <p:nvSpPr>
          <p:cNvPr id="12" name="QB_7_AN.179_1#2560913ef.bracket?pid=af828b365&amp;color=0,0,0&amp;vpa=149&amp;vtp=1&amp;bbb=1"/>
          <p:cNvSpPr/>
          <p:nvPr/>
        </p:nvSpPr>
        <p:spPr>
          <a:xfrm>
            <a:off x="4039266" y="37141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动词，估计</a:t>
            </a:r>
            <a:endParaRPr lang="en-US" altLang="zh-CN" sz="2800" dirty="0"/>
          </a:p>
        </p:txBody>
      </p:sp>
      <p:sp>
        <p:nvSpPr>
          <p:cNvPr id="13" name="QB_7_BD.174_1#2560913ef?sp=1&amp;pid=af828b365&amp;color=0,0,0&amp;vtp=1&amp;bt=1&amp;bbb=1&amp;zzd= 2"/>
          <p:cNvSpPr/>
          <p:nvPr/>
        </p:nvSpPr>
        <p:spPr>
          <a:xfrm>
            <a:off x="21938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74_1#2560913ef?sp=1&amp;pid=af828b365&amp;color=0,0,0&amp;vtp=1&amp;bt=1&amp;bbb=1&amp;zzd= 3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74_1#2560913ef?sp=1&amp;pid=af828b365&amp;color=0,0,0&amp;vtp=1&amp;bt=1&amp;bbb=1&amp;zzd= 4"/>
          <p:cNvSpPr/>
          <p:nvPr/>
        </p:nvSpPr>
        <p:spPr>
          <a:xfrm>
            <a:off x="18382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74_1#2560913ef?sp=1&amp;pid=af828b365&amp;color=0,0,0&amp;vtp=1&amp;bt=1&amp;bbb=1&amp;zzd= 5"/>
          <p:cNvSpPr/>
          <p:nvPr/>
        </p:nvSpPr>
        <p:spPr>
          <a:xfrm>
            <a:off x="3260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74_1#2560913ef?sp=1&amp;pid=af828b365&amp;color=0,0,0&amp;vtp=1&amp;bt=1&amp;bbb=1&amp;zzd= 6"/>
          <p:cNvSpPr/>
          <p:nvPr/>
        </p:nvSpPr>
        <p:spPr>
          <a:xfrm>
            <a:off x="1127030" y="4379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0_1#35aab4e7e?sp=1&amp;pid=af828b365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亡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秦无亡矢遗镞之费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吞二周而亡诸侯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河曲智叟亡以应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沛公今事有急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，亡去不义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7_AN.181_1#35aab4e7e.bracket?pid=af828b365&amp;color=0,0,0&amp;vpa=150&amp;vtp=1&amp;bbb=1"/>
          <p:cNvSpPr/>
          <p:nvPr/>
        </p:nvSpPr>
        <p:spPr>
          <a:xfrm>
            <a:off x="39503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动词，丢失</a:t>
            </a:r>
            <a:endParaRPr lang="en-US" altLang="zh-CN" sz="2800" dirty="0"/>
          </a:p>
        </p:txBody>
      </p:sp>
      <p:sp>
        <p:nvSpPr>
          <p:cNvPr id="8" name="QB_7_AN.182_1#35aab4e7e.bracket?pid=af828b365&amp;color=0,0,0&amp;vpa=151&amp;vtp=1&amp;bbb=1"/>
          <p:cNvSpPr/>
          <p:nvPr/>
        </p:nvSpPr>
        <p:spPr>
          <a:xfrm>
            <a:off x="35947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灭亡</a:t>
            </a:r>
            <a:endParaRPr lang="en-US" altLang="zh-CN" sz="2800" dirty="0"/>
          </a:p>
        </p:txBody>
      </p:sp>
      <p:sp>
        <p:nvSpPr>
          <p:cNvPr id="9" name="QB_7_AN.183_1#35aab4e7e.bracket?pid=af828b365&amp;color=0,0,0&amp;vpa=152&amp;vtp=1&amp;bbb=1"/>
          <p:cNvSpPr/>
          <p:nvPr/>
        </p:nvSpPr>
        <p:spPr>
          <a:xfrm>
            <a:off x="3594766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副词，没有</a:t>
            </a:r>
            <a:endParaRPr lang="en-US" altLang="zh-CN" sz="2800" dirty="0"/>
          </a:p>
        </p:txBody>
      </p:sp>
      <p:sp>
        <p:nvSpPr>
          <p:cNvPr id="10" name="QB_7_AN.184_1#35aab4e7e.bracket?pid=af828b365&amp;color=0,0,0&amp;vpa=153&amp;vtp=1&amp;bbb=1"/>
          <p:cNvSpPr/>
          <p:nvPr/>
        </p:nvSpPr>
        <p:spPr>
          <a:xfrm>
            <a:off x="50171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动词，逃跑</a:t>
            </a:r>
            <a:endParaRPr lang="en-US" altLang="zh-CN" sz="2800" dirty="0"/>
          </a:p>
        </p:txBody>
      </p:sp>
      <p:sp>
        <p:nvSpPr>
          <p:cNvPr id="11" name="QB_7_BD.180_1#35aab4e7e?sp=1&amp;pid=af828b365&amp;color=0,0,0&amp;vtp=1&amp;bt=1&amp;bbb=1&amp;zzd= 2"/>
          <p:cNvSpPr/>
          <p:nvPr/>
        </p:nvSpPr>
        <p:spPr>
          <a:xfrm>
            <a:off x="1838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7_BD.180_1#35aab4e7e?sp=1&amp;pid=af828b365&amp;color=0,0,0&amp;vtp=1&amp;bt=1&amp;bbb=1&amp;zzd= 3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7_BD.180_1#35aab4e7e?sp=1&amp;pid=af828b365&amp;color=0,0,0&amp;vtp=1&amp;bt=1&amp;bbb=1&amp;zzd= 4"/>
          <p:cNvSpPr/>
          <p:nvPr/>
        </p:nvSpPr>
        <p:spPr>
          <a:xfrm>
            <a:off x="25494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80_1#35aab4e7e?sp=1&amp;pid=af828b365&amp;color=0,0,0&amp;vtp=1&amp;bt=1&amp;bbb=1&amp;zzd= 5"/>
          <p:cNvSpPr/>
          <p:nvPr/>
        </p:nvSpPr>
        <p:spPr>
          <a:xfrm>
            <a:off x="36162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5_1#3e0f6d8d6?sp=1&amp;pid=af828b365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遗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①蒙故业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因遗策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秦无亡矢遗镞之费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小学而大遗(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④既至匈奴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置币遗单于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飘飘乎如遗世独立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7_AN.186_1#3e0f6d8d6.bracket?pid=af828b365&amp;color=0,0,0&amp;vpa=154&amp;vtp=1&amp;bbb=1"/>
          <p:cNvSpPr/>
          <p:nvPr/>
        </p:nvSpPr>
        <p:spPr>
          <a:xfrm>
            <a:off x="3607466" y="11233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遗留，剩下，此处指前代的</a:t>
            </a:r>
            <a:endParaRPr lang="en-US" altLang="zh-CN" sz="2800" dirty="0"/>
          </a:p>
        </p:txBody>
      </p:sp>
      <p:sp>
        <p:nvSpPr>
          <p:cNvPr id="9" name="QB_7_AN.187_1#3e0f6d8d6.bracket?pid=af828b365&amp;color=0,0,0&amp;vpa=155&amp;vtp=1&amp;bbb=1"/>
          <p:cNvSpPr/>
          <p:nvPr/>
        </p:nvSpPr>
        <p:spPr>
          <a:xfrm>
            <a:off x="39503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动词，丢失</a:t>
            </a:r>
            <a:endParaRPr lang="en-US" altLang="zh-CN" sz="2800" dirty="0"/>
          </a:p>
        </p:txBody>
      </p:sp>
      <p:sp>
        <p:nvSpPr>
          <p:cNvPr id="10" name="QB_7_AN.188_1#3e0f6d8d6.bracket?pid=af828b365&amp;color=0,0,0&amp;vpa=156&amp;vtp=1&amp;bbb=1"/>
          <p:cNvSpPr/>
          <p:nvPr/>
        </p:nvSpPr>
        <p:spPr>
          <a:xfrm>
            <a:off x="2883567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动词，放弃</a:t>
            </a:r>
            <a:endParaRPr lang="en-US" altLang="zh-CN" sz="2800" dirty="0"/>
          </a:p>
        </p:txBody>
      </p:sp>
      <p:sp>
        <p:nvSpPr>
          <p:cNvPr id="11" name="QB_7_AN.189_1#3e0f6d8d6.bracket?pid=af828b365&amp;color=0,0,0&amp;vpa=157&amp;vtp=1&amp;bbb=1"/>
          <p:cNvSpPr/>
          <p:nvPr/>
        </p:nvSpPr>
        <p:spPr>
          <a:xfrm>
            <a:off x="46615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动词，送给</a:t>
            </a:r>
            <a:endParaRPr lang="en-US" altLang="zh-CN" sz="2800" dirty="0"/>
          </a:p>
        </p:txBody>
      </p:sp>
      <p:sp>
        <p:nvSpPr>
          <p:cNvPr id="12" name="QB_7_AN.190_1#3e0f6d8d6.bracket?pid=af828b365&amp;color=0,0,0&amp;vpa=158&amp;vtp=1&amp;bbb=1"/>
          <p:cNvSpPr/>
          <p:nvPr/>
        </p:nvSpPr>
        <p:spPr>
          <a:xfrm>
            <a:off x="3950366" y="37141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动词，脱离</a:t>
            </a:r>
            <a:endParaRPr lang="en-US" altLang="zh-CN" sz="2800" dirty="0"/>
          </a:p>
        </p:txBody>
      </p:sp>
      <p:sp>
        <p:nvSpPr>
          <p:cNvPr id="13" name="QB_7_BD.185_1#3e0f6d8d6?sp=1&amp;pid=af828b365&amp;color=0,0,0&amp;vtp=1&amp;bt=1&amp;bbb=1&amp;zzd= 2"/>
          <p:cNvSpPr/>
          <p:nvPr/>
        </p:nvSpPr>
        <p:spPr>
          <a:xfrm>
            <a:off x="2905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7_BD.185_1#3e0f6d8d6?sp=1&amp;pid=af828b365&amp;color=0,0,0&amp;vtp=1&amp;bt=1&amp;bbb=1&amp;zzd= 3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7_BD.185_1#3e0f6d8d6?sp=1&amp;pid=af828b365&amp;color=0,0,0&amp;vtp=1&amp;bt=1&amp;bbb=1&amp;zzd= 4"/>
          <p:cNvSpPr/>
          <p:nvPr/>
        </p:nvSpPr>
        <p:spPr>
          <a:xfrm>
            <a:off x="25494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7_BD.185_1#3e0f6d8d6?sp=1&amp;pid=af828b365&amp;color=0,0,0&amp;vtp=1&amp;bt=1&amp;bbb=1&amp;zzd= 5"/>
          <p:cNvSpPr/>
          <p:nvPr/>
        </p:nvSpPr>
        <p:spPr>
          <a:xfrm>
            <a:off x="36162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7_BD.185_1#3e0f6d8d6?sp=1&amp;pid=af828b365&amp;color=0,0,0&amp;vtp=1&amp;bt=1&amp;bbb=1&amp;zzd= 6"/>
          <p:cNvSpPr/>
          <p:nvPr/>
        </p:nvSpPr>
        <p:spPr>
          <a:xfrm>
            <a:off x="2549430" y="4379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1_1#cfd02251b?sp=1&amp;pid=af828b365&amp;color=0,0,0&amp;vtp=1&amp;bt=1&amp;bbb=1"/>
          <p:cNvSpPr/>
          <p:nvPr/>
        </p:nvSpPr>
        <p:spPr>
          <a:xfrm>
            <a:off x="612648" y="468000"/>
            <a:ext cx="10963656" cy="5143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振长策而御宇内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尊贤而重士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秦无亡矢遗镞之费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，而天下诸侯已困矣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一夫作难而七庙隳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①惠文、武、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昭襄蒙故业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，因遗策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②因利乘便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，宰割天下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然后践华为城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，因河为池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7_AN.192_1#cfd02251b.bracket?pid=af828b365&amp;color=0,0,0&amp;vpa=159&amp;vtp=1&amp;bbb=1"/>
          <p:cNvSpPr/>
          <p:nvPr/>
        </p:nvSpPr>
        <p:spPr>
          <a:xfrm>
            <a:off x="3594766" y="1043437"/>
            <a:ext cx="311626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连词，表修饰关系</a:t>
            </a:r>
            <a:endParaRPr lang="en-US" altLang="zh-CN" sz="2800" dirty="0"/>
          </a:p>
        </p:txBody>
      </p:sp>
      <p:sp>
        <p:nvSpPr>
          <p:cNvPr id="8" name="QB_7_AN.193_1#cfd02251b.bracket?pid=af828b365&amp;color=0,0,0&amp;vpa=160&amp;vtp=1&amp;bbb=1"/>
          <p:cNvSpPr/>
          <p:nvPr/>
        </p:nvSpPr>
        <p:spPr>
          <a:xfrm>
            <a:off x="2883567" y="1614937"/>
            <a:ext cx="311626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连词，表并列关系</a:t>
            </a:r>
            <a:endParaRPr lang="en-US" altLang="zh-CN" sz="2800" dirty="0"/>
          </a:p>
        </p:txBody>
      </p:sp>
      <p:sp>
        <p:nvSpPr>
          <p:cNvPr id="9" name="QB_7_AN.194_1#cfd02251b.bracket?pid=af828b365&amp;color=0,0,0&amp;vpa=161&amp;vtp=1&amp;bbb=1"/>
          <p:cNvSpPr/>
          <p:nvPr/>
        </p:nvSpPr>
        <p:spPr>
          <a:xfrm>
            <a:off x="7150767" y="2186437"/>
            <a:ext cx="311626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连词，表转折关系</a:t>
            </a:r>
            <a:endParaRPr lang="en-US" altLang="zh-CN" sz="2800" dirty="0"/>
          </a:p>
        </p:txBody>
      </p:sp>
      <p:sp>
        <p:nvSpPr>
          <p:cNvPr id="10" name="QB_7_AN.195_1#cfd02251b.bracket?pid=af828b365&amp;color=0,0,0&amp;vpa=162&amp;vtp=1&amp;bbb=1"/>
          <p:cNvSpPr/>
          <p:nvPr/>
        </p:nvSpPr>
        <p:spPr>
          <a:xfrm>
            <a:off x="3950366" y="2757937"/>
            <a:ext cx="311626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连词，表顺承关系</a:t>
            </a:r>
            <a:endParaRPr lang="en-US" altLang="zh-CN" sz="2800" dirty="0"/>
          </a:p>
        </p:txBody>
      </p:sp>
      <p:sp>
        <p:nvSpPr>
          <p:cNvPr id="15" name="QB_7_AN.197_1#cfd02251b.bracket?pid=af828b365&amp;color=0,0,0&amp;vpa=163&amp;vtp=1&amp;bbb=1"/>
          <p:cNvSpPr/>
          <p:nvPr/>
        </p:nvSpPr>
        <p:spPr>
          <a:xfrm>
            <a:off x="6083966" y="3900937"/>
            <a:ext cx="204470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动词，沿袭</a:t>
            </a:r>
            <a:endParaRPr lang="en-US" altLang="zh-CN" sz="2800" dirty="0"/>
          </a:p>
        </p:txBody>
      </p:sp>
      <p:sp>
        <p:nvSpPr>
          <p:cNvPr id="16" name="QB_7_AN.198_1#cfd02251b.bracket?pid=af828b365&amp;color=0,0,0&amp;vpa=164&amp;vtp=1&amp;bbb=1"/>
          <p:cNvSpPr/>
          <p:nvPr/>
        </p:nvSpPr>
        <p:spPr>
          <a:xfrm>
            <a:off x="4305966" y="4472437"/>
            <a:ext cx="204470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介词，凭借</a:t>
            </a:r>
            <a:endParaRPr lang="en-US" altLang="zh-CN" sz="2800" dirty="0"/>
          </a:p>
        </p:txBody>
      </p:sp>
      <p:sp>
        <p:nvSpPr>
          <p:cNvPr id="17" name="QB_7_AN.199_1#cfd02251b.bracket?pid=af828b365&amp;color=0,0,0&amp;vpa=165&amp;vtp=1&amp;bbb=1"/>
          <p:cNvSpPr/>
          <p:nvPr/>
        </p:nvSpPr>
        <p:spPr>
          <a:xfrm>
            <a:off x="5017166" y="5043937"/>
            <a:ext cx="204470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介词，凭借</a:t>
            </a:r>
            <a:endParaRPr lang="en-US" altLang="zh-CN" sz="2800" dirty="0"/>
          </a:p>
        </p:txBody>
      </p:sp>
      <p:sp>
        <p:nvSpPr>
          <p:cNvPr id="18" name="QB_7_BD.191_1#cfd02251b?sp=1&amp;pid=af828b365&amp;color=0,0,0&amp;vtp=1&amp;bt=1&amp;bbb=1&amp;zzd= 2"/>
          <p:cNvSpPr/>
          <p:nvPr/>
        </p:nvSpPr>
        <p:spPr>
          <a:xfrm>
            <a:off x="2193830" y="1623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7_BD.191_1#cfd02251b?sp=1&amp;pid=af828b365&amp;color=0,0,0&amp;vtp=1&amp;bt=1&amp;bbb=1&amp;zzd= 3"/>
          <p:cNvSpPr/>
          <p:nvPr/>
        </p:nvSpPr>
        <p:spPr>
          <a:xfrm>
            <a:off x="1838230" y="2195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7_BD.191_1#cfd02251b?sp=1&amp;pid=af828b365&amp;color=0,0,0&amp;vtp=1&amp;bt=1&amp;bbb=1&amp;zzd= 4"/>
          <p:cNvSpPr/>
          <p:nvPr/>
        </p:nvSpPr>
        <p:spPr>
          <a:xfrm>
            <a:off x="4327430" y="2766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7_BD.191_1#cfd02251b?sp=1&amp;pid=af828b365&amp;color=0,0,0&amp;vtp=1&amp;bt=1&amp;bbb=1&amp;zzd= 5"/>
          <p:cNvSpPr/>
          <p:nvPr/>
        </p:nvSpPr>
        <p:spPr>
          <a:xfrm>
            <a:off x="2549430" y="3338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7_BD.191_1#cfd02251b?sp=1&amp;pid=af828b365&amp;color=0,0,0&amp;vtp=1&amp;bt=1&amp;bbb=1&amp;zzd= 7"/>
          <p:cNvSpPr/>
          <p:nvPr/>
        </p:nvSpPr>
        <p:spPr>
          <a:xfrm>
            <a:off x="5038630" y="4481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7_BD.191_1#cfd02251b?sp=1&amp;pid=af828b365&amp;color=0,0,0&amp;vtp=1&amp;bt=1&amp;bbb=1&amp;zzd= 8"/>
          <p:cNvSpPr/>
          <p:nvPr/>
        </p:nvSpPr>
        <p:spPr>
          <a:xfrm>
            <a:off x="1127030" y="5052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B_7_BD.191_1#cfd02251b?sp=1&amp;pid=af828b365&amp;color=0,0,0&amp;vtp=1&amp;bt=1&amp;bbb=1&amp;zzd= 9"/>
          <p:cNvSpPr/>
          <p:nvPr/>
        </p:nvSpPr>
        <p:spPr>
          <a:xfrm>
            <a:off x="3616230" y="563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5" grpId="0" animBg="1" build="p"/>
      <p:bldP spid="16" grpId="0" animBg="1" build="p"/>
      <p:bldP spid="17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0_1#f3b998fdd?sp=1&amp;pid=a46a04007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①序八州而朝同列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②然陈涉瓮牖绳枢之子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③有席卷天下，包举宇内，囊括四海之意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201_1#f3b998fdd.blank?pid=a46a04007&amp;color=0,0,0&amp;vpa=166&amp;vtp=1&amp;bbb=1"/>
          <p:cNvSpPr/>
          <p:nvPr/>
        </p:nvSpPr>
        <p:spPr>
          <a:xfrm>
            <a:off x="1511967" y="17329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名词作动词，安置使有序。</a:t>
            </a:r>
            <a:endParaRPr lang="en-US" altLang="zh-CN" sz="2800" dirty="0"/>
          </a:p>
        </p:txBody>
      </p:sp>
      <p:sp>
        <p:nvSpPr>
          <p:cNvPr id="4" name="QB_6_AN.202_1#f3b998fdd.blank?pid=a46a04007&amp;color=0,0,0&amp;vpa=167&amp;vtp=1&amp;bbb=1"/>
          <p:cNvSpPr/>
          <p:nvPr/>
        </p:nvSpPr>
        <p:spPr>
          <a:xfrm>
            <a:off x="1499267" y="3028320"/>
            <a:ext cx="9188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瓮，名词作动词，用瓮做；绳，名词作动词，用草绳系。</a:t>
            </a:r>
            <a:endParaRPr lang="en-US" altLang="zh-CN" sz="2800" dirty="0"/>
          </a:p>
        </p:txBody>
      </p:sp>
      <p:sp>
        <p:nvSpPr>
          <p:cNvPr id="5" name="QB_6_AN.203_1#f3b998fdd.blank?pid=a46a04007&amp;color=0,0,0&amp;vpa=168&amp;vtp=1&amp;bbb=1&amp;hb=1"/>
          <p:cNvSpPr/>
          <p:nvPr/>
        </p:nvSpPr>
        <p:spPr>
          <a:xfrm>
            <a:off x="612648" y="43237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，名词作状语，像席子一样；包，名词作状语，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像包裹一样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，名词作状语，像口袋一样。</a:t>
            </a:r>
            <a:endParaRPr lang="en-US" altLang="zh-CN" sz="2800" dirty="0"/>
          </a:p>
        </p:txBody>
      </p:sp>
      <p:sp>
        <p:nvSpPr>
          <p:cNvPr id="13" name="QB_6_BD.200_1#f3b998fdd?sp=1&amp;pid=a46a04007&amp;color=0,0,0&amp;vtp=1&amp;bt=1&amp;bbb=1&amp;hb=1&amp;zzd= 3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00_1#f3b998fdd?sp=1&amp;pid=a46a04007&amp;color=0,0,0&amp;vtp=1&amp;bt=1&amp;bbb=1&amp;hb=1&amp;zzd= 7"/>
          <p:cNvSpPr/>
          <p:nvPr/>
        </p:nvSpPr>
        <p:spPr>
          <a:xfrm>
            <a:off x="21938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200_1#f3b998fdd?sp=1&amp;pid=a46a04007&amp;color=0,0,0&amp;vtp=1&amp;bt=1&amp;bbb=1&amp;hb=1&amp;zzd= 7"/>
          <p:cNvSpPr/>
          <p:nvPr/>
        </p:nvSpPr>
        <p:spPr>
          <a:xfrm>
            <a:off x="2905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200_1#f3b998fdd?sp=1&amp;pid=a46a04007&amp;color=0,0,0&amp;vtp=1&amp;bt=1&amp;bbb=1&amp;hb=1&amp;zzd= 11"/>
          <p:cNvSpPr/>
          <p:nvPr/>
        </p:nvSpPr>
        <p:spPr>
          <a:xfrm>
            <a:off x="1482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200_1#f3b998fdd?sp=1&amp;pid=a46a04007&amp;color=0,0,0&amp;vtp=1&amp;bt=1&amp;bbb=1&amp;hb=1&amp;zzd= 11"/>
          <p:cNvSpPr/>
          <p:nvPr/>
        </p:nvSpPr>
        <p:spPr>
          <a:xfrm>
            <a:off x="3260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200_1#f3b998fdd?sp=1&amp;pid=a46a04007&amp;color=0,0,0&amp;vtp=1&amp;bt=1&amp;bbb=1&amp;hb=1&amp;zzd= 11"/>
          <p:cNvSpPr/>
          <p:nvPr/>
        </p:nvSpPr>
        <p:spPr>
          <a:xfrm>
            <a:off x="5038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0_1#f3b998fdd?sp=1&amp;pid=a46a04007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④天下云集响应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赢粮而景从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⑤追亡逐北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⑥外连衡而斗诸侯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⑦却匈奴七百余里</a:t>
            </a:r>
            <a:endParaRPr lang="en-US" altLang="zh-CN" sz="2800" dirty="0"/>
          </a:p>
          <a:p>
            <a:pPr latinLnBrk="1"/>
            <a:endParaRPr lang="en-US" altLang="zh-CN" sz="2800" dirty="0"/>
          </a:p>
        </p:txBody>
      </p:sp>
      <p:sp>
        <p:nvSpPr>
          <p:cNvPr id="3" name="QB_6_AN.204_1#f3b998fdd.blank?pid=a46a04007&amp;color=0,0,0&amp;vpa=169&amp;vtp=1&amp;bbb=1&amp;hb=1"/>
          <p:cNvSpPr/>
          <p:nvPr/>
        </p:nvSpPr>
        <p:spPr>
          <a:xfrm>
            <a:off x="612648" y="10852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，名词作状语，像云一样；响，名词作状语，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像回声一样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，名词作状语，像影子一样。</a:t>
            </a:r>
            <a:endParaRPr lang="en-US" altLang="zh-CN" sz="2800" dirty="0"/>
          </a:p>
        </p:txBody>
      </p:sp>
      <p:sp>
        <p:nvSpPr>
          <p:cNvPr id="4" name="QB_6_AN.205_1#f3b998fdd.blank?pid=a46a04007&amp;color=0,0,0&amp;vpa=170&amp;vtp=1&amp;bbb=1"/>
          <p:cNvSpPr/>
          <p:nvPr/>
        </p:nvSpPr>
        <p:spPr>
          <a:xfrm>
            <a:off x="1511967" y="30283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动词作名词，败逃的军队。</a:t>
            </a:r>
            <a:endParaRPr lang="en-US" altLang="zh-CN" sz="2800" dirty="0"/>
          </a:p>
        </p:txBody>
      </p:sp>
      <p:sp>
        <p:nvSpPr>
          <p:cNvPr id="5" name="QB_6_AN.206_1#f3b998fdd.blank?pid=a46a04007&amp;color=0,0,0&amp;vpa=171&amp;vtp=1&amp;bbb=1"/>
          <p:cNvSpPr/>
          <p:nvPr/>
        </p:nvSpPr>
        <p:spPr>
          <a:xfrm>
            <a:off x="1499267" y="4323720"/>
            <a:ext cx="5259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争斗。</a:t>
            </a:r>
            <a:endParaRPr lang="en-US" altLang="zh-CN" sz="2800" dirty="0"/>
          </a:p>
        </p:txBody>
      </p:sp>
      <p:sp>
        <p:nvSpPr>
          <p:cNvPr id="10" name="QB_6_BD.200_1#f3b998fdd?sp=1&amp;pid=a46a04007&amp;color=0,0,0&amp;vtp=1&amp;bt=1&amp;bbb=1&amp;h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200_1#f3b998fdd?sp=1&amp;pid=a46a04007&amp;color=0,0,0&amp;vtp=1&amp;bt=1&amp;bbb=1&amp;h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00_1#f3b998fdd?sp=1&amp;pid=a46a04007&amp;color=0,0,0&amp;vtp=1&amp;bt=1&amp;bbb=1&amp;hb=1&amp;zzd= 1"/>
          <p:cNvSpPr/>
          <p:nvPr/>
        </p:nvSpPr>
        <p:spPr>
          <a:xfrm>
            <a:off x="4683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00_1#f3b998fdd?sp=1&amp;pid=a46a04007&amp;color=0,0,0&amp;vtp=1&amp;bt=1&amp;bbb=1&amp;hb=1&amp;zzd= 6"/>
          <p:cNvSpPr/>
          <p:nvPr/>
        </p:nvSpPr>
        <p:spPr>
          <a:xfrm>
            <a:off x="1482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00_1#f3b998fdd?sp=1&amp;pid=a46a04007&amp;color=0,0,0&amp;vtp=1&amp;bt=1&amp;bbb=1&amp;hb=1&amp;zzd= 10"/>
          <p:cNvSpPr/>
          <p:nvPr/>
        </p:nvSpPr>
        <p:spPr>
          <a:xfrm>
            <a:off x="25494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200_1#f3b998fdd?sp=1&amp;pid=a46a04007&amp;color=0,0,0&amp;vtp=1&amp;bt=1&amp;bbb=1&amp;hb=1&amp;zzd= 14"/>
          <p:cNvSpPr/>
          <p:nvPr/>
        </p:nvSpPr>
        <p:spPr>
          <a:xfrm>
            <a:off x="11270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0_1#f3b998fdd?sp=1&amp;pid=a46a04007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⑧且夫天下非小弱也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⑨以愚黔首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⑩尊贤而重士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3" name="QB_6_AN.207_1#f3b998fdd.blank?pid=a46a04007&amp;color=0,0,0&amp;vpa=172&amp;vtp=1&amp;bbb=1"/>
          <p:cNvSpPr/>
          <p:nvPr/>
        </p:nvSpPr>
        <p:spPr>
          <a:xfrm>
            <a:off x="1511967" y="4375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动词的使动用法，使退却。</a:t>
            </a:r>
            <a:endParaRPr lang="en-US" altLang="zh-CN" sz="2800" dirty="0"/>
          </a:p>
        </p:txBody>
      </p:sp>
      <p:sp>
        <p:nvSpPr>
          <p:cNvPr id="4" name="QB_6_AN.208_1#f3b998fdd.blank?pid=a46a04007&amp;color=0,0,0&amp;vpa=173&amp;vtp=1&amp;bbb=1"/>
          <p:cNvSpPr/>
          <p:nvPr/>
        </p:nvSpPr>
        <p:spPr>
          <a:xfrm>
            <a:off x="1511967" y="17329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形容词作动词，变小变弱。</a:t>
            </a:r>
            <a:endParaRPr lang="en-US" altLang="zh-CN" sz="2800" dirty="0"/>
          </a:p>
        </p:txBody>
      </p:sp>
      <p:sp>
        <p:nvSpPr>
          <p:cNvPr id="5" name="QB_6_AN.209_1#f3b998fdd.blank?pid=a46a04007&amp;color=0,0,0&amp;vpa=174&amp;vtp=1&amp;bbb=1"/>
          <p:cNvSpPr/>
          <p:nvPr/>
        </p:nvSpPr>
        <p:spPr>
          <a:xfrm>
            <a:off x="1499267" y="3028320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愚昧。</a:t>
            </a:r>
            <a:endParaRPr lang="en-US" altLang="zh-CN" sz="2800" dirty="0"/>
          </a:p>
        </p:txBody>
      </p:sp>
      <p:sp>
        <p:nvSpPr>
          <p:cNvPr id="6" name="QB_6_AN.210_1#f3b998fdd.blank?pid=a46a04007&amp;color=0,0,0&amp;vpa=175&amp;vtp=1&amp;bbb=1"/>
          <p:cNvSpPr/>
          <p:nvPr/>
        </p:nvSpPr>
        <p:spPr>
          <a:xfrm>
            <a:off x="1511967" y="43237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形容词作名词，贤能的人。</a:t>
            </a:r>
            <a:endParaRPr lang="en-US" altLang="zh-CN" sz="2800" dirty="0"/>
          </a:p>
        </p:txBody>
      </p:sp>
      <p:sp>
        <p:nvSpPr>
          <p:cNvPr id="7" name="QB_6_BD.200_1#f3b998fdd?sp=1&amp;pid=a46a04007&amp;color=0,0,0&amp;vtp=1&amp;bt=1&amp;bbb=1&amp;hb=1&amp;zzd= 4"/>
          <p:cNvSpPr/>
          <p:nvPr/>
        </p:nvSpPr>
        <p:spPr>
          <a:xfrm>
            <a:off x="2905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200_1#f3b998fdd?sp=1&amp;pid=a46a04007&amp;color=0,0,0&amp;vtp=1&amp;bt=1&amp;bbb=1&amp;hb=1&amp;zzd= 4"/>
          <p:cNvSpPr/>
          <p:nvPr/>
        </p:nvSpPr>
        <p:spPr>
          <a:xfrm>
            <a:off x="3260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200_1#f3b998fdd?sp=1&amp;pid=a46a04007&amp;color=0,0,0&amp;vtp=1&amp;bt=1&amp;bbb=1&amp;hb=1&amp;zzd= 8"/>
          <p:cNvSpPr/>
          <p:nvPr/>
        </p:nvSpPr>
        <p:spPr>
          <a:xfrm>
            <a:off x="1482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200_1#f3b998fdd?sp=1&amp;pid=a46a04007&amp;color=0,0,0&amp;vtp=1&amp;bt=1&amp;bbb=1&amp;hb=1&amp;zzd= 12"/>
          <p:cNvSpPr/>
          <p:nvPr/>
        </p:nvSpPr>
        <p:spPr>
          <a:xfrm>
            <a:off x="1482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d825889d?pid=a46a04007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名词作状语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普通名词用作状语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表示动作行为发生的处所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在国内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即对内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立法度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过秦论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表示动作行为所使用的工具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叩石垦壤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100" b="0" i="0" kern="0" spc="-9990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箕畚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用箕畚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运于渤海之尾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愚公移山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3" name="P_6#2d825889d?pid=a46a04007&amp;color=0,0,0&amp;vtp=1&amp;bt=1&amp;bbb=1&amp;hb=1&amp;zzd= 7"/>
          <p:cNvSpPr/>
          <p:nvPr/>
        </p:nvSpPr>
        <p:spPr>
          <a:xfrm>
            <a:off x="9264555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#2d825889d?pid=a46a04007&amp;color=0,0,0&amp;vtp=1&amp;bt=1&amp;bbb=1&amp;hb=1&amp;zzd= 10"/>
          <p:cNvSpPr/>
          <p:nvPr/>
        </p:nvSpPr>
        <p:spPr>
          <a:xfrm>
            <a:off x="771430" y="502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2d825889d?pid=a46a04007&amp;color=0,0,0&amp;vtp=1&amp;bt=1&amp;bbb=1&amp;hb=1&amp;zzd= 10"/>
          <p:cNvSpPr/>
          <p:nvPr/>
        </p:nvSpPr>
        <p:spPr>
          <a:xfrm>
            <a:off x="1127030" y="502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825889d?pid=a46a04007&amp;color=0,0,0&amp;mp=1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项伯亦拔剑起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常以身翼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像鸟张开翅膀一样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蔽沛公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表示行为方式或态度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君为我呼入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吾得兄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像对待兄长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3" name="P_6_BD#2d825889d?pid=a46a04007&amp;color=0,0,0&amp;mp=1&amp;vtp=1&amp;bt=1&amp;bbb=1&amp;hb=1&amp;zzd= 2"/>
          <p:cNvSpPr/>
          <p:nvPr/>
        </p:nvSpPr>
        <p:spPr>
          <a:xfrm>
            <a:off x="25494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2d825889d?pid=a46a04007&amp;color=0,0,0&amp;mp=1&amp;vtp=1&amp;bt=1&amp;bbb=1&amp;hb=1&amp;zzd= 4"/>
          <p:cNvSpPr/>
          <p:nvPr/>
        </p:nvSpPr>
        <p:spPr>
          <a:xfrm>
            <a:off x="8950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28b0f86b?htil=2&amp;pid=8ff29d466&amp;color=0,0,0&amp;vtp=1&amp;bt=1&amp;bbb=1&amp;hb=1"/>
          <p:cNvSpPr/>
          <p:nvPr/>
        </p:nvSpPr>
        <p:spPr>
          <a:xfrm>
            <a:off x="612648" y="46634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其文议论风发，雄辩有力，颇有文采，针砭时弊，酣畅淋漓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后世有很大影响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。他的为人为司马迁所推崇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司马迁把他和处于不同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时代的屈原相提并论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，并撰写了《屈原贾生列传》。因此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后世往往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把屈原和贾谊并称为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“屈贾”。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著作主要有散文和辞赋两类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：散文有《过秦论》《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论积贮疏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陈政事疏》等，辞赋有《吊屈原赋》《服鸟赋》等。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825889d?pid=a46a04007&amp;color=0,0,0&amp;mp=1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时间名词用作状语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表示动作进行的时间或频率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族庖月</a:t>
            </a:r>
            <a:endParaRPr lang="en-US" altLang="zh-CN" sz="100" b="0" i="0" kern="0" spc="-9990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庖丁解牛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表示在某个时间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在早上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济而夕</a:t>
            </a:r>
            <a:endParaRPr lang="en-US" altLang="zh-CN" sz="100" b="0" i="0" kern="0" spc="-9990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在晚上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设版焉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烛之武退秦师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3" name="P_6_BD#2d825889d?pid=a46a04007&amp;color=0,0,0&amp;mp=1&amp;vtp=1&amp;bt=1&amp;bbb=1&amp;hb=1&amp;zzd= 3"/>
          <p:cNvSpPr/>
          <p:nvPr/>
        </p:nvSpPr>
        <p:spPr>
          <a:xfrm>
            <a:off x="10686955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2d825889d?pid=a46a04007&amp;color=0,0,0&amp;mp=1&amp;vtp=1&amp;bt=1&amp;bbb=1&amp;hb=1&amp;zzd= 6"/>
          <p:cNvSpPr/>
          <p:nvPr/>
        </p:nvSpPr>
        <p:spPr>
          <a:xfrm>
            <a:off x="11042555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825889d?pid=a46a04007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方位名词用作状语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表示动作行为的趋向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100" b="0" i="0" kern="0" spc="-9990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望夏口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望武昌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赤壁赋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特别说明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区分名词活用作动词和名词作状语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要看名词后是否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有动词的多是名词作状语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没有动词的多是名词活用作动词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6_BD#2d825889d?pid=a46a04007&amp;color=0,0,0&amp;vtp=1&amp;bt=1&amp;bbb=1&amp;hb=1&amp;zzd= 3"/>
          <p:cNvSpPr/>
          <p:nvPr/>
        </p:nvSpPr>
        <p:spPr>
          <a:xfrm>
            <a:off x="11315605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2d825889d?pid=a46a04007&amp;color=0,0,0&amp;vtp=1&amp;bt=1&amp;bbb=1&amp;hb=1&amp;zzd= 4"/>
          <p:cNvSpPr/>
          <p:nvPr/>
        </p:nvSpPr>
        <p:spPr>
          <a:xfrm>
            <a:off x="3616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1_1#cddb9f2da?sp=1&amp;pid=a46a04007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仁义不施而攻守之势异也。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信臣精卒陈利兵而谁何。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6_AN.212_1#cddb9f2da.blank?pid=a46a04007&amp;color=0,0,0&amp;vpa=176&amp;vtp=1&amp;bbb=1"/>
          <p:cNvSpPr/>
          <p:nvPr/>
        </p:nvSpPr>
        <p:spPr>
          <a:xfrm>
            <a:off x="1867567" y="1732920"/>
            <a:ext cx="45434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4" name="QB_6_AN.213_1#cddb9f2da.blank?pid=a46a04007&amp;color=0,0,0&amp;vpa=177&amp;vtp=1&amp;bbb=1"/>
          <p:cNvSpPr/>
          <p:nvPr/>
        </p:nvSpPr>
        <p:spPr>
          <a:xfrm>
            <a:off x="1854867" y="2380620"/>
            <a:ext cx="7402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这是由于不施行仁义而攻和守的形势不同了。</a:t>
            </a:r>
            <a:endParaRPr lang="en-US" altLang="zh-CN" sz="2800" dirty="0"/>
          </a:p>
        </p:txBody>
      </p:sp>
      <p:sp>
        <p:nvSpPr>
          <p:cNvPr id="5" name="QB_6_AN.214_1#cddb9f2da.blank?pid=a46a04007&amp;color=0,0,0&amp;vpa=178&amp;vtp=1&amp;bbb=1"/>
          <p:cNvSpPr/>
          <p:nvPr/>
        </p:nvSpPr>
        <p:spPr>
          <a:xfrm>
            <a:off x="1867567" y="3676020"/>
            <a:ext cx="52562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宾语前置句，“谁何”即“何谁”。</a:t>
            </a:r>
            <a:endParaRPr lang="en-US" altLang="zh-CN" sz="2800" dirty="0"/>
          </a:p>
        </p:txBody>
      </p:sp>
      <p:sp>
        <p:nvSpPr>
          <p:cNvPr id="6" name="QB_6_AN.215_1#cddb9f2da.blank?pid=a46a04007&amp;color=0,0,0&amp;vpa=179&amp;vtp=1&amp;bbb=1&amp;hb=1"/>
          <p:cNvSpPr/>
          <p:nvPr/>
        </p:nvSpPr>
        <p:spPr>
          <a:xfrm>
            <a:off x="612648" y="43237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可靠的大臣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、精锐的士兵拿着锋利的兵器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来盘诘查问过往行人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6_1#cddb9f2da?pid=a46a04007&amp;color=0,0,0&amp;mp=1&amp;vtp=1&amp;bt=1&amp;bbb=1"/>
          <p:cNvSpPr/>
          <p:nvPr/>
        </p:nvSpPr>
        <p:spPr>
          <a:xfrm>
            <a:off x="612648" y="46634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③雍州之地，崤函之固，自若也。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铸以为金人十二。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6_AN.217_1#cddb9f2da.blank?pid=a46a04007&amp;color=0,0,0&amp;mp=1&amp;vpa=180&amp;vtp=1&amp;bbb=1"/>
          <p:cNvSpPr/>
          <p:nvPr/>
        </p:nvSpPr>
        <p:spPr>
          <a:xfrm>
            <a:off x="1867567" y="1083564"/>
            <a:ext cx="52562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宾语前置句，“自若”即“若自”。</a:t>
            </a:r>
            <a:endParaRPr lang="en-US" altLang="zh-CN" sz="2800" dirty="0"/>
          </a:p>
        </p:txBody>
      </p:sp>
      <p:sp>
        <p:nvSpPr>
          <p:cNvPr id="4" name="QB_6_AN.218_1#cddb9f2da.blank?pid=a46a04007&amp;color=0,0,0&amp;mp=1&amp;vpa=181&amp;vtp=1&amp;bbb=1"/>
          <p:cNvSpPr/>
          <p:nvPr/>
        </p:nvSpPr>
        <p:spPr>
          <a:xfrm>
            <a:off x="1677067" y="1731264"/>
            <a:ext cx="9188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雍州的地势，崤山、函谷关的险固，还像是原来的样子。</a:t>
            </a:r>
            <a:endParaRPr lang="en-US" altLang="zh-CN" sz="2800" dirty="0"/>
          </a:p>
        </p:txBody>
      </p:sp>
      <p:sp>
        <p:nvSpPr>
          <p:cNvPr id="5" name="QB_6_AN.219_1#cddb9f2da.blank?pid=a46a04007&amp;color=0,0,0&amp;mp=1&amp;vpa=182&amp;vtp=1&amp;bbb=1"/>
          <p:cNvSpPr/>
          <p:nvPr/>
        </p:nvSpPr>
        <p:spPr>
          <a:xfrm>
            <a:off x="1854867" y="3026664"/>
            <a:ext cx="66849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定语后置句，“金人十二”即“十二金人”。</a:t>
            </a:r>
            <a:endParaRPr lang="en-US" altLang="zh-CN" sz="2800" dirty="0"/>
          </a:p>
        </p:txBody>
      </p:sp>
      <p:sp>
        <p:nvSpPr>
          <p:cNvPr id="6" name="QB_6_AN.220_1#cddb9f2da.blank?pid=a46a04007&amp;color=0,0,0&amp;mp=1&amp;vpa=183&amp;vtp=1&amp;bbb=1"/>
          <p:cNvSpPr/>
          <p:nvPr/>
        </p:nvSpPr>
        <p:spPr>
          <a:xfrm>
            <a:off x="1867567" y="367436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熔铸成十二个铜人。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1_1#cddb9f2da?pid=a46a04007&amp;color=0,0,0&amp;mp=1&amp;vtp=1&amp;bt=1&amp;bbb=1&amp;hb=1"/>
          <p:cNvSpPr/>
          <p:nvPr/>
        </p:nvSpPr>
        <p:spPr>
          <a:xfrm>
            <a:off x="612648" y="46634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⑤陈涉之位，非尊于齐、楚、燕、赵、韩、魏、宋、卫、中山之君也。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为天下笑者，何也？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3" name="QB_6_AN.222_1#cddb9f2da.blank?pid=a46a04007&amp;color=0,0,0&amp;mp=1&amp;vpa=184&amp;vtp=1&amp;bbb=1"/>
          <p:cNvSpPr/>
          <p:nvPr/>
        </p:nvSpPr>
        <p:spPr>
          <a:xfrm>
            <a:off x="1781842" y="1083564"/>
            <a:ext cx="97091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，“非尊于齐、楚</a:t>
            </a:r>
            <a:r>
              <a:rPr lang="en-US" altLang="zh-CN" sz="2800" b="1" i="0" spc="-5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之君”即“非于</a:t>
            </a:r>
            <a:r>
              <a:rPr lang="en-US" altLang="zh-CN" sz="2800" b="1" i="0" spc="-5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之君尊”。</a:t>
            </a:r>
            <a:endParaRPr lang="en-US" altLang="zh-CN" sz="2800" spc="-50" dirty="0"/>
          </a:p>
        </p:txBody>
      </p:sp>
      <p:sp>
        <p:nvSpPr>
          <p:cNvPr id="4" name="QB_6_AN.223_1#cddb9f2da.blank?pid=a46a04007&amp;color=0,0,0&amp;mp=1&amp;vpa=185&amp;vtp=1&amp;bbb=1&amp;hb=1"/>
          <p:cNvSpPr/>
          <p:nvPr/>
        </p:nvSpPr>
        <p:spPr>
          <a:xfrm>
            <a:off x="612648" y="173126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陈涉的地位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，不比齐、楚、燕、赵、韩、魏、宋、卫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中山的国君更尊贵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24_1#cddb9f2da.blank?pid=a46a04007&amp;color=0,0,0&amp;mp=1&amp;vpa=186&amp;vtp=1&amp;bbb=1"/>
          <p:cNvSpPr/>
          <p:nvPr/>
        </p:nvSpPr>
        <p:spPr>
          <a:xfrm>
            <a:off x="1867567" y="3674364"/>
            <a:ext cx="38290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被动句，“为”表被动。</a:t>
            </a:r>
            <a:endParaRPr lang="en-US" altLang="zh-CN" sz="2800" dirty="0"/>
          </a:p>
        </p:txBody>
      </p:sp>
      <p:sp>
        <p:nvSpPr>
          <p:cNvPr id="6" name="QB_6_AN.225_1#cddb9f2da.blank?pid=a46a04007&amp;color=0,0,0&amp;mp=1&amp;vpa=187&amp;vtp=1&amp;bbb=1"/>
          <p:cNvSpPr/>
          <p:nvPr/>
        </p:nvSpPr>
        <p:spPr>
          <a:xfrm>
            <a:off x="1854867" y="4322064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被天下人耻笑，这是什么原因呢？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6_1#cddb9f2da?pid=a46a04007&amp;color=0,0,0&amp;mp=1&amp;vtp=1&amp;bt=1&amp;bbb=1&amp;hb=1"/>
          <p:cNvSpPr/>
          <p:nvPr/>
        </p:nvSpPr>
        <p:spPr>
          <a:xfrm>
            <a:off x="612648" y="46634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⑦南取百越之地，以为桂林、象郡。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蹑足行伍之间，而倔起阡陌之中。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3" name="QB_6_AN.227_1#cddb9f2da.blank?pid=a46a04007&amp;color=0,0,0&amp;mp=1&amp;vpa=188&amp;vtp=1&amp;bbb=1"/>
          <p:cNvSpPr/>
          <p:nvPr/>
        </p:nvSpPr>
        <p:spPr>
          <a:xfrm>
            <a:off x="1689767" y="1083564"/>
            <a:ext cx="52562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省略句，省略“以”的宾语“之”。</a:t>
            </a:r>
            <a:endParaRPr lang="en-US" altLang="zh-CN" sz="2800" dirty="0"/>
          </a:p>
        </p:txBody>
      </p:sp>
      <p:sp>
        <p:nvSpPr>
          <p:cNvPr id="4" name="QB_6_AN.228_1#cddb9f2da.blank?pid=a46a04007&amp;color=0,0,0&amp;mp=1&amp;vpa=189&amp;vtp=1&amp;bbb=1"/>
          <p:cNvSpPr/>
          <p:nvPr/>
        </p:nvSpPr>
        <p:spPr>
          <a:xfrm>
            <a:off x="1854867" y="1731264"/>
            <a:ext cx="8831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向南攻取百越的土地，把（它）设置为桂林郡、象郡。</a:t>
            </a:r>
            <a:endParaRPr lang="en-US" altLang="zh-CN" sz="2800" dirty="0"/>
          </a:p>
        </p:txBody>
      </p:sp>
      <p:sp>
        <p:nvSpPr>
          <p:cNvPr id="5" name="QB_6_AN.229_1#cddb9f2da.blank?pid=a46a04007&amp;color=0,0,0&amp;mp=1&amp;vpa=190&amp;vtp=1&amp;bbb=1&amp;hb=1"/>
          <p:cNvSpPr/>
          <p:nvPr/>
        </p:nvSpPr>
        <p:spPr>
          <a:xfrm>
            <a:off x="612648" y="302666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省略句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，省略介词“于”；状语后置句，（于）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行伍之间蹑足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（于）阡陌之中倔起。</a:t>
            </a:r>
            <a:endParaRPr lang="en-US" altLang="zh-CN" sz="2800" dirty="0"/>
          </a:p>
        </p:txBody>
      </p:sp>
      <p:sp>
        <p:nvSpPr>
          <p:cNvPr id="6" name="QB_6_AN.230_1#cddb9f2da.blank?pid=a46a04007&amp;color=0,0,0&amp;mp=1&amp;vpa=191&amp;vtp=1&amp;bbb=1"/>
          <p:cNvSpPr/>
          <p:nvPr/>
        </p:nvSpPr>
        <p:spPr>
          <a:xfrm>
            <a:off x="1854867" y="4322064"/>
            <a:ext cx="8116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置身（于）戍卒的队伍中，（在）田野之中兴起。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1_1#17c738eb2?sp=1&amp;pid=a46a04007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积累成语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请根据词义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在横线上填写恰当的成语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追逐败逃的军队。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凭借和利用有利的形势。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用瓮做窗户，用草绳系门扇，形容家里穷。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砍下树木当成武器，举起竹竿当成军旗，比喻武装起义。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如云之合，如影相从，形容追随者众多。</a:t>
            </a:r>
            <a:endParaRPr lang="en-US" altLang="zh-CN" sz="2800" dirty="0"/>
          </a:p>
        </p:txBody>
      </p:sp>
      <p:sp>
        <p:nvSpPr>
          <p:cNvPr id="3" name="QB_6_AN.232_1#17c738eb2.blank?pid=a46a04007&amp;color=0,0,0&amp;vpa=192&amp;vtp=1&amp;bbb=1"/>
          <p:cNvSpPr/>
          <p:nvPr/>
        </p:nvSpPr>
        <p:spPr>
          <a:xfrm>
            <a:off x="978566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追亡逐北</a:t>
            </a:r>
            <a:endParaRPr lang="en-US" altLang="zh-CN" sz="2800" dirty="0"/>
          </a:p>
        </p:txBody>
      </p:sp>
      <p:sp>
        <p:nvSpPr>
          <p:cNvPr id="4" name="QB_6_AN.233_1#17c738eb2.blank?pid=a46a04007&amp;color=0,0,0&amp;vpa=193&amp;vtp=1&amp;bbb=1"/>
          <p:cNvSpPr/>
          <p:nvPr/>
        </p:nvSpPr>
        <p:spPr>
          <a:xfrm>
            <a:off x="978566" y="17329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因利乘便</a:t>
            </a:r>
            <a:endParaRPr lang="en-US" altLang="zh-CN" sz="2800" dirty="0"/>
          </a:p>
        </p:txBody>
      </p:sp>
      <p:sp>
        <p:nvSpPr>
          <p:cNvPr id="5" name="QB_6_AN.234_1#17c738eb2.blank?pid=a46a04007&amp;color=0,0,0&amp;vpa=194&amp;vtp=1&amp;bbb=1"/>
          <p:cNvSpPr/>
          <p:nvPr/>
        </p:nvSpPr>
        <p:spPr>
          <a:xfrm>
            <a:off x="978566" y="23806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瓮牖绳枢</a:t>
            </a:r>
            <a:endParaRPr lang="en-US" altLang="zh-CN" sz="2800" dirty="0"/>
          </a:p>
        </p:txBody>
      </p:sp>
      <p:sp>
        <p:nvSpPr>
          <p:cNvPr id="6" name="QB_6_AN.235_1#17c738eb2.blank?pid=a46a04007&amp;color=0,0,0&amp;vpa=195&amp;vtp=1&amp;bbb=1"/>
          <p:cNvSpPr/>
          <p:nvPr/>
        </p:nvSpPr>
        <p:spPr>
          <a:xfrm>
            <a:off x="969041" y="3028320"/>
            <a:ext cx="16557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斩木揭竿</a:t>
            </a:r>
            <a:endParaRPr lang="en-US" altLang="zh-CN" sz="2800" spc="-50" dirty="0"/>
          </a:p>
        </p:txBody>
      </p:sp>
      <p:sp>
        <p:nvSpPr>
          <p:cNvPr id="7" name="QB_6_AN.236_1#17c738eb2.blank?pid=a46a04007&amp;color=0,0,0&amp;vpa=196&amp;vtp=1&amp;bbb=1"/>
          <p:cNvSpPr/>
          <p:nvPr/>
        </p:nvSpPr>
        <p:spPr>
          <a:xfrm>
            <a:off x="978566" y="36760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云合景从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7_1#50bac13c3?pid=a46a04007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判断正误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T_7_BD.238_1#1090a5fe3?pid=50bac13c3&amp;color=0,0,0&amp;vtp=1&amp;bbb=1&amp;hb=1"/>
          <p:cNvSpPr/>
          <p:nvPr/>
        </p:nvSpPr>
        <p:spPr>
          <a:xfrm>
            <a:off x="612648" y="10852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“史论”原指作史者在“本纪”“列传”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之后评述所记史事和人物的文字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后来关于客观历史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，如史事、人物、历史现象等的评论也称史论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六国论》《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过秦论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T_7_AN.239_1#1090a5fe3.bracket?pid=50bac13c3&amp;color=0,0,0&amp;vpa=197&amp;vtp=1"/>
          <p:cNvSpPr/>
          <p:nvPr/>
        </p:nvSpPr>
        <p:spPr>
          <a:xfrm>
            <a:off x="4648866" y="2388251"/>
            <a:ext cx="4540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  <p:sp>
        <p:nvSpPr>
          <p:cNvPr id="5" name="QT_7_BD.240_1#cb033424a?pid=50bac13c3&amp;color=0,0,0&amp;vtp=1&amp;bbb=1"/>
          <p:cNvSpPr/>
          <p:nvPr/>
        </p:nvSpPr>
        <p:spPr>
          <a:xfrm>
            <a:off x="612648" y="3066431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“黔首”是对特定地区百姓的称呼，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只限于秦朝的关中地区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7_AN.241_1#cb033424a.bracket?pid=50bac13c3&amp;color=0,0,0&amp;vpa=198&amp;vtp=1"/>
          <p:cNvSpPr/>
          <p:nvPr/>
        </p:nvSpPr>
        <p:spPr>
          <a:xfrm>
            <a:off x="10220992" y="3066431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7_AS.242_1#cb033424a?pid=50bac13c3&amp;color=0,0,0&amp;vtp=1&amp;bbb=1"/>
          <p:cNvSpPr/>
          <p:nvPr/>
        </p:nvSpPr>
        <p:spPr>
          <a:xfrm>
            <a:off x="612648" y="3678508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“黔首”是秦朝对全国百姓的普遍称呼，并非局限于关中地区。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243_1#cb732f007?pid=50bac13c3&amp;color=0,0,0&amp;vtp=1&amp;bt=1&amp;bbb=1"/>
          <p:cNvSpPr/>
          <p:nvPr/>
        </p:nvSpPr>
        <p:spPr>
          <a:xfrm>
            <a:off x="612648" y="466344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春秋时期，自称“万乘”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的国家实际上都拥有万辆兵车的实力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7_AN.244_1#cb732f007.bracket?pid=50bac13c3&amp;color=0,0,0&amp;vpa=199&amp;vtp=1"/>
          <p:cNvSpPr/>
          <p:nvPr/>
        </p:nvSpPr>
        <p:spPr>
          <a:xfrm>
            <a:off x="10576592" y="46634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7_AS.245_1#cb732f007?pid=50bac13c3&amp;color=0,0,0&amp;vtp=1&amp;bbb=1&amp;hb=1"/>
          <p:cNvSpPr/>
          <p:nvPr/>
        </p:nvSpPr>
        <p:spPr>
          <a:xfrm>
            <a:off x="612648" y="108459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不一定，更可能是一种政治宣传或虚指。“万乘”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指兵车万辆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表示军事力量强大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。周朝，天子出兵车万乘，诸侯出兵车千乘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后世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“万乘”代指皇帝或帝位。</a:t>
            </a:r>
            <a:endParaRPr lang="en-US" altLang="zh-CN" sz="2800" dirty="0"/>
          </a:p>
        </p:txBody>
      </p:sp>
      <p:sp>
        <p:nvSpPr>
          <p:cNvPr id="5" name="QT_7_BD.246_1#5cb26a391?pid=50bac13c3&amp;color=0,0,0&amp;vtp=1&amp;bbb=1"/>
          <p:cNvSpPr/>
          <p:nvPr/>
        </p:nvSpPr>
        <p:spPr>
          <a:xfrm>
            <a:off x="612648" y="3065791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“合从”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是六国联合起来共同对付秦国的策略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7_AN.247_1#5cb26a391.bracket?pid=50bac13c3&amp;color=0,0,0&amp;vpa=200&amp;vtp=1"/>
          <p:cNvSpPr/>
          <p:nvPr/>
        </p:nvSpPr>
        <p:spPr>
          <a:xfrm>
            <a:off x="8163592" y="3065791"/>
            <a:ext cx="4540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  <p:sp>
        <p:nvSpPr>
          <p:cNvPr id="7" name="QT_7_BD.248_1#841f5b4ef?pid=50bac13c3&amp;color=0,0,0&amp;vtp=1&amp;bbb=1&amp;hb=1"/>
          <p:cNvSpPr/>
          <p:nvPr/>
        </p:nvSpPr>
        <p:spPr>
          <a:xfrm>
            <a:off x="612648" y="3677868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“连衡”是秦国离间六国，使六国各自同秦联合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从而使秦国将六国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各个击破的策略。(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T_7_AN.249_1#841f5b4ef.bracket?pid=50bac13c3&amp;color=0,0,0&amp;vpa=201&amp;vtp=1"/>
          <p:cNvSpPr/>
          <p:nvPr/>
        </p:nvSpPr>
        <p:spPr>
          <a:xfrm>
            <a:off x="3582066" y="4333188"/>
            <a:ext cx="4540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10de697?pid=35dd7755d&amp;color=0,0,0&amp;vtp=1&amp;bt=1&amp;bbb=1"/>
          <p:cNvSpPr/>
          <p:nvPr/>
        </p:nvSpPr>
        <p:spPr>
          <a:xfrm>
            <a:off x="612648" y="466345"/>
            <a:ext cx="10963656" cy="7071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6_BD#5697a0371?pid=7d10de697&amp;color=0,0,0&amp;vtp=1&amp;bbb=1&amp;hb=1"/>
          <p:cNvSpPr/>
          <p:nvPr/>
        </p:nvSpPr>
        <p:spPr>
          <a:xfrm>
            <a:off x="612648" y="1163913"/>
            <a:ext cx="10963656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贾谊所处的时代，正是西汉的“太平盛世”，许多人认为当时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已安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已治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”了，但实际上天下矛盾重重，危机四伏。按照贾谊的说法是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抱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火厝之积薪之下而寝其上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”，大地主、大商人势倾王侯，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土地高度集中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农民大量逃亡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，农业生产遭到破坏，阶级矛盾日益加深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作为一个具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有远见卓识的政治家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，贾谊从秦灭亡的历史教训中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认识到人民力量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的强大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。他目睹现实，深感忧虑。贾谊写作《过秦论》，名为“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过秦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“诫汉”，希望汉朝统治者以秦为鉴，施行仁政，缓和矛盾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避免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爆发更大的社会危机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0653645?pid=35dd7755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6#0d03db8ad?sp=1&amp;pid=a20653645&amp;color=0,0,0&amp;vtp=1&amp;bbb=1&amp;hb=1"/>
          <p:cNvSpPr/>
          <p:nvPr/>
        </p:nvSpPr>
        <p:spPr>
          <a:xfrm>
            <a:off x="612648" y="117445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“论”是一种议论文文体。《韵术》曰：“论者，议也。”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论是论述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即发表自己的主张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,阐明事物的道理。“论”可分为史论和政论两种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：在历史人物的传记末尾加上作者对人物的评价，如《史记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太史公曰”后的文字。政论：作者议论和评价古今时世人物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论经评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史的言论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，如贾谊的《过秦论》。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15701</Words>
  <Application>WPS 演示</Application>
  <PresentationFormat>宽屏</PresentationFormat>
  <Paragraphs>1070</Paragraphs>
  <Slides>78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93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Calibri</vt:lpstr>
      <vt:lpstr>Arial Unicode MS</vt:lpstr>
      <vt:lpstr>等线</vt:lpstr>
      <vt:lpstr>楷体</vt:lpstr>
      <vt:lpstr>方正粗等线简体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4</cp:revision>
  <dcterms:created xsi:type="dcterms:W3CDTF">2025-04-01T06:31:00Z</dcterms:created>
  <dcterms:modified xsi:type="dcterms:W3CDTF">2025-09-02T09:20:32Z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76DA7D481A504DE9BCD4D73AD766F7DC_12</vt:lpwstr>
  </property>
  <property fmtid="{D5CDD505-2E9C-101B-9397-08002B2CF9AE}" pid="3" name="KSOProductBuildVer">
    <vt:lpwstr>2052-12.1.0.22529</vt:lpwstr>
  </property>
</Properties>
</file>